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48"/>
  </p:notesMasterIdLst>
  <p:handoutMasterIdLst>
    <p:handoutMasterId r:id="rId49"/>
  </p:handoutMasterIdLst>
  <p:sldIdLst>
    <p:sldId id="634" r:id="rId3"/>
    <p:sldId id="1035" r:id="rId4"/>
    <p:sldId id="970" r:id="rId5"/>
    <p:sldId id="1012" r:id="rId6"/>
    <p:sldId id="1034" r:id="rId7"/>
    <p:sldId id="1022" r:id="rId8"/>
    <p:sldId id="1015" r:id="rId9"/>
    <p:sldId id="1019" r:id="rId10"/>
    <p:sldId id="1028" r:id="rId11"/>
    <p:sldId id="1051" r:id="rId12"/>
    <p:sldId id="1049" r:id="rId13"/>
    <p:sldId id="1050" r:id="rId14"/>
    <p:sldId id="1014" r:id="rId15"/>
    <p:sldId id="1026" r:id="rId16"/>
    <p:sldId id="1052" r:id="rId17"/>
    <p:sldId id="1045" r:id="rId18"/>
    <p:sldId id="1020" r:id="rId19"/>
    <p:sldId id="1013" r:id="rId20"/>
    <p:sldId id="1018" r:id="rId21"/>
    <p:sldId id="1017" r:id="rId22"/>
    <p:sldId id="1023" r:id="rId23"/>
    <p:sldId id="1036" r:id="rId24"/>
    <p:sldId id="1040" r:id="rId25"/>
    <p:sldId id="1007" r:id="rId26"/>
    <p:sldId id="1030" r:id="rId27"/>
    <p:sldId id="1032" r:id="rId28"/>
    <p:sldId id="1031" r:id="rId29"/>
    <p:sldId id="1033" r:id="rId30"/>
    <p:sldId id="1037" r:id="rId31"/>
    <p:sldId id="1038" r:id="rId32"/>
    <p:sldId id="1021" r:id="rId33"/>
    <p:sldId id="1042" r:id="rId34"/>
    <p:sldId id="1025" r:id="rId35"/>
    <p:sldId id="1043" r:id="rId36"/>
    <p:sldId id="1039" r:id="rId37"/>
    <p:sldId id="1044" r:id="rId38"/>
    <p:sldId id="1046" r:id="rId39"/>
    <p:sldId id="1047" r:id="rId40"/>
    <p:sldId id="1048" r:id="rId41"/>
    <p:sldId id="1053" r:id="rId42"/>
    <p:sldId id="1054" r:id="rId43"/>
    <p:sldId id="1055" r:id="rId44"/>
    <p:sldId id="1027" r:id="rId45"/>
    <p:sldId id="1024" r:id="rId46"/>
    <p:sldId id="816" r:id="rId47"/>
  </p:sldIdLst>
  <p:sldSz cx="12195175" cy="6859588"/>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dmini R" initials="PR"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C000"/>
    <a:srgbClr val="FF6600"/>
    <a:srgbClr val="660033"/>
    <a:srgbClr val="666666"/>
    <a:srgbClr val="FF3300"/>
    <a:srgbClr val="FFFFFF"/>
    <a:srgbClr val="262626"/>
    <a:srgbClr val="66FF33"/>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13" autoAdjust="0"/>
    <p:restoredTop sz="64710" autoAdjust="0"/>
  </p:normalViewPr>
  <p:slideViewPr>
    <p:cSldViewPr snapToGrid="0" showGuides="1">
      <p:cViewPr varScale="1">
        <p:scale>
          <a:sx n="55" d="100"/>
          <a:sy n="55" d="100"/>
        </p:scale>
        <p:origin x="1752" y="27"/>
      </p:cViewPr>
      <p:guideLst>
        <p:guide orient="horz" pos="4118"/>
        <p:guide orient="horz" pos="3835"/>
        <p:guide orient="horz" pos="1065"/>
        <p:guide orient="horz" pos="779"/>
        <p:guide pos="7478"/>
        <p:guide pos="205"/>
        <p:guide pos="3849"/>
        <p:guide pos="4708"/>
        <p:guide pos="4812"/>
        <p:guide pos="2865"/>
        <p:guide pos="2965"/>
      </p:guideLst>
    </p:cSldViewPr>
  </p:slideViewPr>
  <p:outlineViewPr>
    <p:cViewPr>
      <p:scale>
        <a:sx n="33" d="100"/>
        <a:sy n="33" d="100"/>
      </p:scale>
      <p:origin x="0" y="-3038"/>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51" d="100"/>
          <a:sy n="51" d="100"/>
        </p:scale>
        <p:origin x="1836"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ABD764-48E7-488F-8E21-3CB6143E6576}" type="doc">
      <dgm:prSet loTypeId="urn:microsoft.com/office/officeart/2009/layout/CirclePictureHierarchy" loCatId="picture" qsTypeId="urn:microsoft.com/office/officeart/2005/8/quickstyle/simple4" qsCatId="simple" csTypeId="urn:microsoft.com/office/officeart/2005/8/colors/accent5_2" csCatId="accent5" phldr="1"/>
      <dgm:spPr/>
      <dgm:t>
        <a:bodyPr/>
        <a:lstStyle/>
        <a:p>
          <a:endParaRPr lang="en-US"/>
        </a:p>
      </dgm:t>
    </dgm:pt>
    <dgm:pt modelId="{4D8DCBE6-A8DB-48DA-8208-8B90F12F91A0}">
      <dgm:prSet phldrT="[Text]"/>
      <dgm:spPr/>
      <dgm:t>
        <a:bodyPr/>
        <a:lstStyle/>
        <a:p>
          <a:r>
            <a:rPr lang="cs-CZ" dirty="0"/>
            <a:t>SAP HANA Platform</a:t>
          </a:r>
          <a:endParaRPr lang="en-US" dirty="0"/>
        </a:p>
      </dgm:t>
    </dgm:pt>
    <dgm:pt modelId="{C08E0620-B396-49CF-9DEC-47A8AE512714}" type="parTrans" cxnId="{9B5E10C7-EBD6-45CC-9ADA-C11F35BACED7}">
      <dgm:prSet/>
      <dgm:spPr/>
      <dgm:t>
        <a:bodyPr/>
        <a:lstStyle/>
        <a:p>
          <a:endParaRPr lang="en-US"/>
        </a:p>
      </dgm:t>
    </dgm:pt>
    <dgm:pt modelId="{D1383229-8F61-44C4-851C-E21AC380E64A}" type="sibTrans" cxnId="{9B5E10C7-EBD6-45CC-9ADA-C11F35BACED7}">
      <dgm:prSet/>
      <dgm:spPr/>
      <dgm:t>
        <a:bodyPr/>
        <a:lstStyle/>
        <a:p>
          <a:endParaRPr lang="en-US"/>
        </a:p>
      </dgm:t>
    </dgm:pt>
    <dgm:pt modelId="{BC79AC5F-68DD-4315-8AD5-F32564CDE295}">
      <dgm:prSet phldrT="[Text]"/>
      <dgm:spPr/>
      <dgm:t>
        <a:bodyPr/>
        <a:lstStyle/>
        <a:p>
          <a:r>
            <a:rPr lang="cs-CZ" dirty="0"/>
            <a:t>SAP ASE</a:t>
          </a:r>
          <a:endParaRPr lang="en-US" dirty="0"/>
        </a:p>
      </dgm:t>
    </dgm:pt>
    <dgm:pt modelId="{3456ED62-C825-4A4A-A763-D9AD1943ADE6}" type="parTrans" cxnId="{5710EE4D-8E8F-4295-93BC-2A091127B97D}">
      <dgm:prSet/>
      <dgm:spPr/>
      <dgm:t>
        <a:bodyPr/>
        <a:lstStyle/>
        <a:p>
          <a:endParaRPr lang="en-US"/>
        </a:p>
      </dgm:t>
    </dgm:pt>
    <dgm:pt modelId="{8FEE0FDE-04A1-4999-A15A-638448390C46}" type="sibTrans" cxnId="{5710EE4D-8E8F-4295-93BC-2A091127B97D}">
      <dgm:prSet/>
      <dgm:spPr/>
      <dgm:t>
        <a:bodyPr/>
        <a:lstStyle/>
        <a:p>
          <a:endParaRPr lang="en-US"/>
        </a:p>
      </dgm:t>
    </dgm:pt>
    <dgm:pt modelId="{4F404788-BE4F-4FED-A608-BE2C9CC23EB4}">
      <dgm:prSet phldrT="[Text]"/>
      <dgm:spPr/>
      <dgm:t>
        <a:bodyPr/>
        <a:lstStyle/>
        <a:p>
          <a:r>
            <a:rPr lang="cs-CZ" dirty="0"/>
            <a:t>SAP Replication Server</a:t>
          </a:r>
          <a:endParaRPr lang="en-US" dirty="0"/>
        </a:p>
      </dgm:t>
    </dgm:pt>
    <dgm:pt modelId="{495E2DE5-011B-4853-AD68-E1131C0A21B7}" type="parTrans" cxnId="{FA85D721-71DD-4872-A08C-2D20D4BF7A9E}">
      <dgm:prSet/>
      <dgm:spPr/>
      <dgm:t>
        <a:bodyPr/>
        <a:lstStyle/>
        <a:p>
          <a:endParaRPr lang="en-US"/>
        </a:p>
      </dgm:t>
    </dgm:pt>
    <dgm:pt modelId="{D6FA3638-3BAE-4E0C-AE47-BFB8EC857FFB}" type="sibTrans" cxnId="{FA85D721-71DD-4872-A08C-2D20D4BF7A9E}">
      <dgm:prSet/>
      <dgm:spPr/>
      <dgm:t>
        <a:bodyPr/>
        <a:lstStyle/>
        <a:p>
          <a:endParaRPr lang="en-US"/>
        </a:p>
      </dgm:t>
    </dgm:pt>
    <dgm:pt modelId="{C850A722-9FE0-4EF3-8FA4-CA0BA4D111D0}">
      <dgm:prSet phldrT="[Text]"/>
      <dgm:spPr/>
      <dgm:t>
        <a:bodyPr/>
        <a:lstStyle/>
        <a:p>
          <a:r>
            <a:rPr lang="cs-CZ" dirty="0"/>
            <a:t>SAP IQ</a:t>
          </a:r>
          <a:endParaRPr lang="en-US" dirty="0"/>
        </a:p>
      </dgm:t>
    </dgm:pt>
    <dgm:pt modelId="{E6B92A9D-9C3C-4069-8D42-EF85713C61C6}" type="parTrans" cxnId="{37AEAF65-6E15-4EB2-A14A-ED6F3D9F00B7}">
      <dgm:prSet/>
      <dgm:spPr/>
      <dgm:t>
        <a:bodyPr/>
        <a:lstStyle/>
        <a:p>
          <a:endParaRPr lang="en-US"/>
        </a:p>
      </dgm:t>
    </dgm:pt>
    <dgm:pt modelId="{4BD8640B-3FCB-4B2D-BFB2-4CBCAC2DEE50}" type="sibTrans" cxnId="{37AEAF65-6E15-4EB2-A14A-ED6F3D9F00B7}">
      <dgm:prSet/>
      <dgm:spPr/>
      <dgm:t>
        <a:bodyPr/>
        <a:lstStyle/>
        <a:p>
          <a:endParaRPr lang="en-US"/>
        </a:p>
      </dgm:t>
    </dgm:pt>
    <dgm:pt modelId="{4453AF65-7751-4935-AC7A-C5E609907671}">
      <dgm:prSet phldrT="[Text]"/>
      <dgm:spPr/>
      <dgm:t>
        <a:bodyPr/>
        <a:lstStyle/>
        <a:p>
          <a:r>
            <a:rPr lang="cs-CZ" dirty="0"/>
            <a:t>SAP SQL Anywhere</a:t>
          </a:r>
          <a:endParaRPr lang="en-US" dirty="0"/>
        </a:p>
      </dgm:t>
    </dgm:pt>
    <dgm:pt modelId="{D14B7E42-E47A-4712-A762-3DD0FD5193CE}" type="parTrans" cxnId="{96A52504-2918-440E-A7A7-AFD0AE3D8B02}">
      <dgm:prSet/>
      <dgm:spPr/>
      <dgm:t>
        <a:bodyPr/>
        <a:lstStyle/>
        <a:p>
          <a:endParaRPr lang="en-US"/>
        </a:p>
      </dgm:t>
    </dgm:pt>
    <dgm:pt modelId="{268C4ABA-0CE1-43D3-AABC-6B4B210B1ED5}" type="sibTrans" cxnId="{96A52504-2918-440E-A7A7-AFD0AE3D8B02}">
      <dgm:prSet/>
      <dgm:spPr/>
      <dgm:t>
        <a:bodyPr/>
        <a:lstStyle/>
        <a:p>
          <a:endParaRPr lang="en-US"/>
        </a:p>
      </dgm:t>
    </dgm:pt>
    <dgm:pt modelId="{E1F0D963-CD77-41EB-AB39-BE9CAF02DBB1}" type="pres">
      <dgm:prSet presAssocID="{6BABD764-48E7-488F-8E21-3CB6143E6576}" presName="hierChild1" presStyleCnt="0">
        <dgm:presLayoutVars>
          <dgm:chPref val="1"/>
          <dgm:dir/>
          <dgm:animOne val="branch"/>
          <dgm:animLvl val="lvl"/>
          <dgm:resizeHandles/>
        </dgm:presLayoutVars>
      </dgm:prSet>
      <dgm:spPr/>
    </dgm:pt>
    <dgm:pt modelId="{E2029C21-8C92-4EA4-BEBD-9552FB4A5A9F}" type="pres">
      <dgm:prSet presAssocID="{4D8DCBE6-A8DB-48DA-8208-8B90F12F91A0}" presName="hierRoot1" presStyleCnt="0"/>
      <dgm:spPr/>
    </dgm:pt>
    <dgm:pt modelId="{14562571-E3A9-4B90-8328-860AD4504643}" type="pres">
      <dgm:prSet presAssocID="{4D8DCBE6-A8DB-48DA-8208-8B90F12F91A0}" presName="composite" presStyleCnt="0"/>
      <dgm:spPr/>
    </dgm:pt>
    <dgm:pt modelId="{D7195E78-7048-477F-A27B-CB746FFD70A4}" type="pres">
      <dgm:prSet presAssocID="{4D8DCBE6-A8DB-48DA-8208-8B90F12F91A0}" presName="image" presStyleLbl="node0" presStyleIdx="0" presStyleCnt="5"/>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70EDB36-098B-4359-A1F7-508984DA9C48}" type="pres">
      <dgm:prSet presAssocID="{4D8DCBE6-A8DB-48DA-8208-8B90F12F91A0}" presName="text" presStyleLbl="revTx" presStyleIdx="0" presStyleCnt="5">
        <dgm:presLayoutVars>
          <dgm:chPref val="3"/>
        </dgm:presLayoutVars>
      </dgm:prSet>
      <dgm:spPr/>
    </dgm:pt>
    <dgm:pt modelId="{BF2FD9E6-A2CB-4681-BB3B-80D356B052A7}" type="pres">
      <dgm:prSet presAssocID="{4D8DCBE6-A8DB-48DA-8208-8B90F12F91A0}" presName="hierChild2" presStyleCnt="0"/>
      <dgm:spPr/>
    </dgm:pt>
    <dgm:pt modelId="{066D7D5A-C09F-4724-A591-67B6BCC1450E}" type="pres">
      <dgm:prSet presAssocID="{BC79AC5F-68DD-4315-8AD5-F32564CDE295}" presName="hierRoot1" presStyleCnt="0"/>
      <dgm:spPr/>
    </dgm:pt>
    <dgm:pt modelId="{39C5D27A-D623-42F9-A12D-40B5F67ACF85}" type="pres">
      <dgm:prSet presAssocID="{BC79AC5F-68DD-4315-8AD5-F32564CDE295}" presName="composite" presStyleCnt="0"/>
      <dgm:spPr/>
    </dgm:pt>
    <dgm:pt modelId="{E1254A83-EB47-4C8C-9DAF-10464503E073}" type="pres">
      <dgm:prSet presAssocID="{BC79AC5F-68DD-4315-8AD5-F32564CDE295}" presName="image" presStyleLbl="node0" presStyleIdx="1" presStyleCnt="5"/>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dgm:spPr>
    </dgm:pt>
    <dgm:pt modelId="{F5762ECF-642D-442A-B98A-87D95FB59E74}" type="pres">
      <dgm:prSet presAssocID="{BC79AC5F-68DD-4315-8AD5-F32564CDE295}" presName="text" presStyleLbl="revTx" presStyleIdx="1" presStyleCnt="5">
        <dgm:presLayoutVars>
          <dgm:chPref val="3"/>
        </dgm:presLayoutVars>
      </dgm:prSet>
      <dgm:spPr/>
    </dgm:pt>
    <dgm:pt modelId="{5AF5E449-16ED-4CCA-BB84-E7234D0EE8B8}" type="pres">
      <dgm:prSet presAssocID="{BC79AC5F-68DD-4315-8AD5-F32564CDE295}" presName="hierChild2" presStyleCnt="0"/>
      <dgm:spPr/>
    </dgm:pt>
    <dgm:pt modelId="{EFBCA872-665D-43D1-B9E1-7E1AC9E5E249}" type="pres">
      <dgm:prSet presAssocID="{4F404788-BE4F-4FED-A608-BE2C9CC23EB4}" presName="hierRoot1" presStyleCnt="0"/>
      <dgm:spPr/>
    </dgm:pt>
    <dgm:pt modelId="{978851EC-F194-4468-B9A2-5CA360A315B7}" type="pres">
      <dgm:prSet presAssocID="{4F404788-BE4F-4FED-A608-BE2C9CC23EB4}" presName="composite" presStyleCnt="0"/>
      <dgm:spPr/>
    </dgm:pt>
    <dgm:pt modelId="{48011C77-F8C9-4B34-B406-F4B70BCE0D4E}" type="pres">
      <dgm:prSet presAssocID="{4F404788-BE4F-4FED-A608-BE2C9CC23EB4}" presName="image" presStyleLbl="node0" presStyleIdx="2" presStyleCnt="5"/>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effectLst/>
      </dgm:spPr>
    </dgm:pt>
    <dgm:pt modelId="{8D9E6643-2411-4D7F-8B0F-D65630FCE489}" type="pres">
      <dgm:prSet presAssocID="{4F404788-BE4F-4FED-A608-BE2C9CC23EB4}" presName="text" presStyleLbl="revTx" presStyleIdx="2" presStyleCnt="5">
        <dgm:presLayoutVars>
          <dgm:chPref val="3"/>
        </dgm:presLayoutVars>
      </dgm:prSet>
      <dgm:spPr/>
    </dgm:pt>
    <dgm:pt modelId="{A624A77D-A8CF-4B48-83E7-EE0757F80BB4}" type="pres">
      <dgm:prSet presAssocID="{4F404788-BE4F-4FED-A608-BE2C9CC23EB4}" presName="hierChild2" presStyleCnt="0"/>
      <dgm:spPr/>
    </dgm:pt>
    <dgm:pt modelId="{E567DCA7-752D-4DCE-B8EB-67124B620309}" type="pres">
      <dgm:prSet presAssocID="{C850A722-9FE0-4EF3-8FA4-CA0BA4D111D0}" presName="hierRoot1" presStyleCnt="0"/>
      <dgm:spPr/>
    </dgm:pt>
    <dgm:pt modelId="{2440A49C-06A9-4FF2-A436-92ACFFD78B4F}" type="pres">
      <dgm:prSet presAssocID="{C850A722-9FE0-4EF3-8FA4-CA0BA4D111D0}" presName="composite" presStyleCnt="0"/>
      <dgm:spPr/>
    </dgm:pt>
    <dgm:pt modelId="{A3373980-7B4E-4896-8E8E-1E7C895078E6}" type="pres">
      <dgm:prSet presAssocID="{C850A722-9FE0-4EF3-8FA4-CA0BA4D111D0}" presName="image" presStyleLbl="node0" presStyleIdx="3" presStyleCnt="5"/>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effectLst/>
      </dgm:spPr>
    </dgm:pt>
    <dgm:pt modelId="{E7FE40C7-EBF1-40D5-8F76-3BCC8A6AA6E4}" type="pres">
      <dgm:prSet presAssocID="{C850A722-9FE0-4EF3-8FA4-CA0BA4D111D0}" presName="text" presStyleLbl="revTx" presStyleIdx="3" presStyleCnt="5">
        <dgm:presLayoutVars>
          <dgm:chPref val="3"/>
        </dgm:presLayoutVars>
      </dgm:prSet>
      <dgm:spPr/>
    </dgm:pt>
    <dgm:pt modelId="{3B094F4B-4301-4793-B85C-8B7C9ECB8321}" type="pres">
      <dgm:prSet presAssocID="{C850A722-9FE0-4EF3-8FA4-CA0BA4D111D0}" presName="hierChild2" presStyleCnt="0"/>
      <dgm:spPr/>
    </dgm:pt>
    <dgm:pt modelId="{616D9779-3D69-4569-81F6-BD67C008C8D1}" type="pres">
      <dgm:prSet presAssocID="{4453AF65-7751-4935-AC7A-C5E609907671}" presName="hierRoot1" presStyleCnt="0"/>
      <dgm:spPr/>
    </dgm:pt>
    <dgm:pt modelId="{38858CCA-92CA-4757-8B26-EE890A92A45E}" type="pres">
      <dgm:prSet presAssocID="{4453AF65-7751-4935-AC7A-C5E609907671}" presName="composite" presStyleCnt="0"/>
      <dgm:spPr/>
    </dgm:pt>
    <dgm:pt modelId="{BDEA10EE-9D4A-4C59-BDAC-7E5796CC10B2}" type="pres">
      <dgm:prSet presAssocID="{4453AF65-7751-4935-AC7A-C5E609907671}" presName="image" presStyleLbl="node0" presStyleIdx="4" presStyleCnt="5"/>
      <dgm:spPr>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effectLst/>
      </dgm:spPr>
    </dgm:pt>
    <dgm:pt modelId="{22213489-9B78-4B2A-9853-1DD50E34F86A}" type="pres">
      <dgm:prSet presAssocID="{4453AF65-7751-4935-AC7A-C5E609907671}" presName="text" presStyleLbl="revTx" presStyleIdx="4" presStyleCnt="5">
        <dgm:presLayoutVars>
          <dgm:chPref val="3"/>
        </dgm:presLayoutVars>
      </dgm:prSet>
      <dgm:spPr/>
    </dgm:pt>
    <dgm:pt modelId="{F26BF8DA-287A-4E9D-8FF2-084776B83DAB}" type="pres">
      <dgm:prSet presAssocID="{4453AF65-7751-4935-AC7A-C5E609907671}" presName="hierChild2" presStyleCnt="0"/>
      <dgm:spPr/>
    </dgm:pt>
  </dgm:ptLst>
  <dgm:cxnLst>
    <dgm:cxn modelId="{96A52504-2918-440E-A7A7-AFD0AE3D8B02}" srcId="{6BABD764-48E7-488F-8E21-3CB6143E6576}" destId="{4453AF65-7751-4935-AC7A-C5E609907671}" srcOrd="4" destOrd="0" parTransId="{D14B7E42-E47A-4712-A762-3DD0FD5193CE}" sibTransId="{268C4ABA-0CE1-43D3-AABC-6B4B210B1ED5}"/>
    <dgm:cxn modelId="{FA85D721-71DD-4872-A08C-2D20D4BF7A9E}" srcId="{6BABD764-48E7-488F-8E21-3CB6143E6576}" destId="{4F404788-BE4F-4FED-A608-BE2C9CC23EB4}" srcOrd="2" destOrd="0" parTransId="{495E2DE5-011B-4853-AD68-E1131C0A21B7}" sibTransId="{D6FA3638-3BAE-4E0C-AE47-BFB8EC857FFB}"/>
    <dgm:cxn modelId="{F5C35C2B-8006-498A-BE50-572937F9331A}" type="presOf" srcId="{C850A722-9FE0-4EF3-8FA4-CA0BA4D111D0}" destId="{E7FE40C7-EBF1-40D5-8F76-3BCC8A6AA6E4}" srcOrd="0" destOrd="0" presId="urn:microsoft.com/office/officeart/2009/layout/CirclePictureHierarchy"/>
    <dgm:cxn modelId="{FAA6D735-62D9-40EF-A59E-877576E5081D}" type="presOf" srcId="{BC79AC5F-68DD-4315-8AD5-F32564CDE295}" destId="{F5762ECF-642D-442A-B98A-87D95FB59E74}" srcOrd="0" destOrd="0" presId="urn:microsoft.com/office/officeart/2009/layout/CirclePictureHierarchy"/>
    <dgm:cxn modelId="{37AEAF65-6E15-4EB2-A14A-ED6F3D9F00B7}" srcId="{6BABD764-48E7-488F-8E21-3CB6143E6576}" destId="{C850A722-9FE0-4EF3-8FA4-CA0BA4D111D0}" srcOrd="3" destOrd="0" parTransId="{E6B92A9D-9C3C-4069-8D42-EF85713C61C6}" sibTransId="{4BD8640B-3FCB-4B2D-BFB2-4CBCAC2DEE50}"/>
    <dgm:cxn modelId="{07A0684B-2EC4-4918-9190-DA2504C317F1}" type="presOf" srcId="{6BABD764-48E7-488F-8E21-3CB6143E6576}" destId="{E1F0D963-CD77-41EB-AB39-BE9CAF02DBB1}" srcOrd="0" destOrd="0" presId="urn:microsoft.com/office/officeart/2009/layout/CirclePictureHierarchy"/>
    <dgm:cxn modelId="{5710EE4D-8E8F-4295-93BC-2A091127B97D}" srcId="{6BABD764-48E7-488F-8E21-3CB6143E6576}" destId="{BC79AC5F-68DD-4315-8AD5-F32564CDE295}" srcOrd="1" destOrd="0" parTransId="{3456ED62-C825-4A4A-A763-D9AD1943ADE6}" sibTransId="{8FEE0FDE-04A1-4999-A15A-638448390C46}"/>
    <dgm:cxn modelId="{EAFF497C-731B-413C-8CB7-08FAD7006F80}" type="presOf" srcId="{4D8DCBE6-A8DB-48DA-8208-8B90F12F91A0}" destId="{870EDB36-098B-4359-A1F7-508984DA9C48}" srcOrd="0" destOrd="0" presId="urn:microsoft.com/office/officeart/2009/layout/CirclePictureHierarchy"/>
    <dgm:cxn modelId="{9B5E10C7-EBD6-45CC-9ADA-C11F35BACED7}" srcId="{6BABD764-48E7-488F-8E21-3CB6143E6576}" destId="{4D8DCBE6-A8DB-48DA-8208-8B90F12F91A0}" srcOrd="0" destOrd="0" parTransId="{C08E0620-B396-49CF-9DEC-47A8AE512714}" sibTransId="{D1383229-8F61-44C4-851C-E21AC380E64A}"/>
    <dgm:cxn modelId="{CB9BD9CB-E077-47F4-803F-46E0083A2212}" type="presOf" srcId="{4F404788-BE4F-4FED-A608-BE2C9CC23EB4}" destId="{8D9E6643-2411-4D7F-8B0F-D65630FCE489}" srcOrd="0" destOrd="0" presId="urn:microsoft.com/office/officeart/2009/layout/CirclePictureHierarchy"/>
    <dgm:cxn modelId="{869CC5E0-A893-4DC5-8997-EB5477C4AD22}" type="presOf" srcId="{4453AF65-7751-4935-AC7A-C5E609907671}" destId="{22213489-9B78-4B2A-9853-1DD50E34F86A}" srcOrd="0" destOrd="0" presId="urn:microsoft.com/office/officeart/2009/layout/CirclePictureHierarchy"/>
    <dgm:cxn modelId="{C087D264-6A57-4FE8-AD50-2CD18EFDA4F6}" type="presParOf" srcId="{E1F0D963-CD77-41EB-AB39-BE9CAF02DBB1}" destId="{E2029C21-8C92-4EA4-BEBD-9552FB4A5A9F}" srcOrd="0" destOrd="0" presId="urn:microsoft.com/office/officeart/2009/layout/CirclePictureHierarchy"/>
    <dgm:cxn modelId="{1DB928F6-F81D-4CA5-A1DF-869B390A1358}" type="presParOf" srcId="{E2029C21-8C92-4EA4-BEBD-9552FB4A5A9F}" destId="{14562571-E3A9-4B90-8328-860AD4504643}" srcOrd="0" destOrd="0" presId="urn:microsoft.com/office/officeart/2009/layout/CirclePictureHierarchy"/>
    <dgm:cxn modelId="{D54E0765-1150-43B2-932B-FB98552896EA}" type="presParOf" srcId="{14562571-E3A9-4B90-8328-860AD4504643}" destId="{D7195E78-7048-477F-A27B-CB746FFD70A4}" srcOrd="0" destOrd="0" presId="urn:microsoft.com/office/officeart/2009/layout/CirclePictureHierarchy"/>
    <dgm:cxn modelId="{A6BEF827-7DB0-4313-8850-3F2F965F44BE}" type="presParOf" srcId="{14562571-E3A9-4B90-8328-860AD4504643}" destId="{870EDB36-098B-4359-A1F7-508984DA9C48}" srcOrd="1" destOrd="0" presId="urn:microsoft.com/office/officeart/2009/layout/CirclePictureHierarchy"/>
    <dgm:cxn modelId="{17B23091-B3E4-460B-AEDA-2F7472AC8F25}" type="presParOf" srcId="{E2029C21-8C92-4EA4-BEBD-9552FB4A5A9F}" destId="{BF2FD9E6-A2CB-4681-BB3B-80D356B052A7}" srcOrd="1" destOrd="0" presId="urn:microsoft.com/office/officeart/2009/layout/CirclePictureHierarchy"/>
    <dgm:cxn modelId="{87B4A731-22F4-41E3-B755-8574ABB72EE6}" type="presParOf" srcId="{E1F0D963-CD77-41EB-AB39-BE9CAF02DBB1}" destId="{066D7D5A-C09F-4724-A591-67B6BCC1450E}" srcOrd="1" destOrd="0" presId="urn:microsoft.com/office/officeart/2009/layout/CirclePictureHierarchy"/>
    <dgm:cxn modelId="{B0A0E4BF-11BA-4E7D-9553-D7275E6DCB94}" type="presParOf" srcId="{066D7D5A-C09F-4724-A591-67B6BCC1450E}" destId="{39C5D27A-D623-42F9-A12D-40B5F67ACF85}" srcOrd="0" destOrd="0" presId="urn:microsoft.com/office/officeart/2009/layout/CirclePictureHierarchy"/>
    <dgm:cxn modelId="{05B4AB42-F1F3-4F10-8446-1DCF4DDCAEFA}" type="presParOf" srcId="{39C5D27A-D623-42F9-A12D-40B5F67ACF85}" destId="{E1254A83-EB47-4C8C-9DAF-10464503E073}" srcOrd="0" destOrd="0" presId="urn:microsoft.com/office/officeart/2009/layout/CirclePictureHierarchy"/>
    <dgm:cxn modelId="{928A00FB-AB86-461C-A825-543080904B9A}" type="presParOf" srcId="{39C5D27A-D623-42F9-A12D-40B5F67ACF85}" destId="{F5762ECF-642D-442A-B98A-87D95FB59E74}" srcOrd="1" destOrd="0" presId="urn:microsoft.com/office/officeart/2009/layout/CirclePictureHierarchy"/>
    <dgm:cxn modelId="{A8ED040B-3ED5-472B-892D-F999621B5235}" type="presParOf" srcId="{066D7D5A-C09F-4724-A591-67B6BCC1450E}" destId="{5AF5E449-16ED-4CCA-BB84-E7234D0EE8B8}" srcOrd="1" destOrd="0" presId="urn:microsoft.com/office/officeart/2009/layout/CirclePictureHierarchy"/>
    <dgm:cxn modelId="{3F53ED2E-F82A-4FF9-A5E7-6D1794179FAB}" type="presParOf" srcId="{E1F0D963-CD77-41EB-AB39-BE9CAF02DBB1}" destId="{EFBCA872-665D-43D1-B9E1-7E1AC9E5E249}" srcOrd="2" destOrd="0" presId="urn:microsoft.com/office/officeart/2009/layout/CirclePictureHierarchy"/>
    <dgm:cxn modelId="{76E6EA3F-DEF9-41BA-99AB-A82B5E7A7F0A}" type="presParOf" srcId="{EFBCA872-665D-43D1-B9E1-7E1AC9E5E249}" destId="{978851EC-F194-4468-B9A2-5CA360A315B7}" srcOrd="0" destOrd="0" presId="urn:microsoft.com/office/officeart/2009/layout/CirclePictureHierarchy"/>
    <dgm:cxn modelId="{06831CEF-A90C-4BB2-ADEA-557044CF37ED}" type="presParOf" srcId="{978851EC-F194-4468-B9A2-5CA360A315B7}" destId="{48011C77-F8C9-4B34-B406-F4B70BCE0D4E}" srcOrd="0" destOrd="0" presId="urn:microsoft.com/office/officeart/2009/layout/CirclePictureHierarchy"/>
    <dgm:cxn modelId="{2D1E4CC9-83B6-44F6-8DD4-FEB5B77955EA}" type="presParOf" srcId="{978851EC-F194-4468-B9A2-5CA360A315B7}" destId="{8D9E6643-2411-4D7F-8B0F-D65630FCE489}" srcOrd="1" destOrd="0" presId="urn:microsoft.com/office/officeart/2009/layout/CirclePictureHierarchy"/>
    <dgm:cxn modelId="{531CF9EA-4638-40C0-9487-A1F77D500A06}" type="presParOf" srcId="{EFBCA872-665D-43D1-B9E1-7E1AC9E5E249}" destId="{A624A77D-A8CF-4B48-83E7-EE0757F80BB4}" srcOrd="1" destOrd="0" presId="urn:microsoft.com/office/officeart/2009/layout/CirclePictureHierarchy"/>
    <dgm:cxn modelId="{31C14C50-0508-4DDE-ABE1-D64F9CB2330A}" type="presParOf" srcId="{E1F0D963-CD77-41EB-AB39-BE9CAF02DBB1}" destId="{E567DCA7-752D-4DCE-B8EB-67124B620309}" srcOrd="3" destOrd="0" presId="urn:microsoft.com/office/officeart/2009/layout/CirclePictureHierarchy"/>
    <dgm:cxn modelId="{D9AF3174-3306-46D1-B7C8-A7FB5D6D87EF}" type="presParOf" srcId="{E567DCA7-752D-4DCE-B8EB-67124B620309}" destId="{2440A49C-06A9-4FF2-A436-92ACFFD78B4F}" srcOrd="0" destOrd="0" presId="urn:microsoft.com/office/officeart/2009/layout/CirclePictureHierarchy"/>
    <dgm:cxn modelId="{4363134F-9CE4-41FD-B0C4-41DF68CF71A1}" type="presParOf" srcId="{2440A49C-06A9-4FF2-A436-92ACFFD78B4F}" destId="{A3373980-7B4E-4896-8E8E-1E7C895078E6}" srcOrd="0" destOrd="0" presId="urn:microsoft.com/office/officeart/2009/layout/CirclePictureHierarchy"/>
    <dgm:cxn modelId="{EBED779A-A572-4528-9FEB-A4DC7E733015}" type="presParOf" srcId="{2440A49C-06A9-4FF2-A436-92ACFFD78B4F}" destId="{E7FE40C7-EBF1-40D5-8F76-3BCC8A6AA6E4}" srcOrd="1" destOrd="0" presId="urn:microsoft.com/office/officeart/2009/layout/CirclePictureHierarchy"/>
    <dgm:cxn modelId="{F16AFBBA-D4AA-4602-9964-4E8DBE373D5C}" type="presParOf" srcId="{E567DCA7-752D-4DCE-B8EB-67124B620309}" destId="{3B094F4B-4301-4793-B85C-8B7C9ECB8321}" srcOrd="1" destOrd="0" presId="urn:microsoft.com/office/officeart/2009/layout/CirclePictureHierarchy"/>
    <dgm:cxn modelId="{9205AE7D-1CEF-4CED-87CD-6A999998489A}" type="presParOf" srcId="{E1F0D963-CD77-41EB-AB39-BE9CAF02DBB1}" destId="{616D9779-3D69-4569-81F6-BD67C008C8D1}" srcOrd="4" destOrd="0" presId="urn:microsoft.com/office/officeart/2009/layout/CirclePictureHierarchy"/>
    <dgm:cxn modelId="{57CEE883-0A58-4A99-8763-44F86A4C9F82}" type="presParOf" srcId="{616D9779-3D69-4569-81F6-BD67C008C8D1}" destId="{38858CCA-92CA-4757-8B26-EE890A92A45E}" srcOrd="0" destOrd="0" presId="urn:microsoft.com/office/officeart/2009/layout/CirclePictureHierarchy"/>
    <dgm:cxn modelId="{AA8C5EE4-6C3E-4963-B76D-EB1C180C361F}" type="presParOf" srcId="{38858CCA-92CA-4757-8B26-EE890A92A45E}" destId="{BDEA10EE-9D4A-4C59-BDAC-7E5796CC10B2}" srcOrd="0" destOrd="0" presId="urn:microsoft.com/office/officeart/2009/layout/CirclePictureHierarchy"/>
    <dgm:cxn modelId="{EE2115C5-F189-42FC-80EC-7A5F17A5E40C}" type="presParOf" srcId="{38858CCA-92CA-4757-8B26-EE890A92A45E}" destId="{22213489-9B78-4B2A-9853-1DD50E34F86A}" srcOrd="1" destOrd="0" presId="urn:microsoft.com/office/officeart/2009/layout/CirclePictureHierarchy"/>
    <dgm:cxn modelId="{0EA8F58F-9C11-4DFA-84F8-5E8F07479455}" type="presParOf" srcId="{616D9779-3D69-4569-81F6-BD67C008C8D1}" destId="{F26BF8DA-287A-4E9D-8FF2-084776B83DAB}" srcOrd="1" destOrd="0" presId="urn:microsoft.com/office/officeart/2009/layout/CirclePicture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5E78-7048-477F-A27B-CB746FFD70A4}">
      <dsp:nvSpPr>
        <dsp:cNvPr id="0" name=""/>
        <dsp:cNvSpPr/>
      </dsp:nvSpPr>
      <dsp:spPr>
        <a:xfrm>
          <a:off x="4047" y="1105817"/>
          <a:ext cx="876656" cy="876656"/>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70EDB36-098B-4359-A1F7-508984DA9C48}">
      <dsp:nvSpPr>
        <dsp:cNvPr id="0" name=""/>
        <dsp:cNvSpPr/>
      </dsp:nvSpPr>
      <dsp:spPr>
        <a:xfrm>
          <a:off x="880704" y="1103626"/>
          <a:ext cx="1314984" cy="87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cs-CZ" sz="1800" kern="1200" dirty="0"/>
            <a:t>SAP HANA Platform</a:t>
          </a:r>
          <a:endParaRPr lang="en-US" sz="1800" kern="1200" dirty="0"/>
        </a:p>
      </dsp:txBody>
      <dsp:txXfrm>
        <a:off x="880704" y="1103626"/>
        <a:ext cx="1314984" cy="876656"/>
      </dsp:txXfrm>
    </dsp:sp>
    <dsp:sp modelId="{E1254A83-EB47-4C8C-9DAF-10464503E073}">
      <dsp:nvSpPr>
        <dsp:cNvPr id="0" name=""/>
        <dsp:cNvSpPr/>
      </dsp:nvSpPr>
      <dsp:spPr>
        <a:xfrm>
          <a:off x="2414852" y="1105817"/>
          <a:ext cx="876656" cy="876656"/>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5762ECF-642D-442A-B98A-87D95FB59E74}">
      <dsp:nvSpPr>
        <dsp:cNvPr id="0" name=""/>
        <dsp:cNvSpPr/>
      </dsp:nvSpPr>
      <dsp:spPr>
        <a:xfrm>
          <a:off x="3291508" y="1103626"/>
          <a:ext cx="1314984" cy="87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cs-CZ" sz="1800" kern="1200" dirty="0"/>
            <a:t>SAP ASE</a:t>
          </a:r>
          <a:endParaRPr lang="en-US" sz="1800" kern="1200" dirty="0"/>
        </a:p>
      </dsp:txBody>
      <dsp:txXfrm>
        <a:off x="3291508" y="1103626"/>
        <a:ext cx="1314984" cy="876656"/>
      </dsp:txXfrm>
    </dsp:sp>
    <dsp:sp modelId="{48011C77-F8C9-4B34-B406-F4B70BCE0D4E}">
      <dsp:nvSpPr>
        <dsp:cNvPr id="0" name=""/>
        <dsp:cNvSpPr/>
      </dsp:nvSpPr>
      <dsp:spPr>
        <a:xfrm>
          <a:off x="4825657" y="1105817"/>
          <a:ext cx="876656" cy="876656"/>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D9E6643-2411-4D7F-8B0F-D65630FCE489}">
      <dsp:nvSpPr>
        <dsp:cNvPr id="0" name=""/>
        <dsp:cNvSpPr/>
      </dsp:nvSpPr>
      <dsp:spPr>
        <a:xfrm>
          <a:off x="5702313" y="1103626"/>
          <a:ext cx="1314984" cy="87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cs-CZ" sz="1800" kern="1200" dirty="0"/>
            <a:t>SAP Replication Server</a:t>
          </a:r>
          <a:endParaRPr lang="en-US" sz="1800" kern="1200" dirty="0"/>
        </a:p>
      </dsp:txBody>
      <dsp:txXfrm>
        <a:off x="5702313" y="1103626"/>
        <a:ext cx="1314984" cy="876656"/>
      </dsp:txXfrm>
    </dsp:sp>
    <dsp:sp modelId="{A3373980-7B4E-4896-8E8E-1E7C895078E6}">
      <dsp:nvSpPr>
        <dsp:cNvPr id="0" name=""/>
        <dsp:cNvSpPr/>
      </dsp:nvSpPr>
      <dsp:spPr>
        <a:xfrm>
          <a:off x="7236461" y="1105817"/>
          <a:ext cx="876656" cy="876656"/>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7FE40C7-EBF1-40D5-8F76-3BCC8A6AA6E4}">
      <dsp:nvSpPr>
        <dsp:cNvPr id="0" name=""/>
        <dsp:cNvSpPr/>
      </dsp:nvSpPr>
      <dsp:spPr>
        <a:xfrm>
          <a:off x="8113118" y="1103626"/>
          <a:ext cx="1314984" cy="87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cs-CZ" sz="1800" kern="1200" dirty="0"/>
            <a:t>SAP IQ</a:t>
          </a:r>
          <a:endParaRPr lang="en-US" sz="1800" kern="1200" dirty="0"/>
        </a:p>
      </dsp:txBody>
      <dsp:txXfrm>
        <a:off x="8113118" y="1103626"/>
        <a:ext cx="1314984" cy="876656"/>
      </dsp:txXfrm>
    </dsp:sp>
    <dsp:sp modelId="{BDEA10EE-9D4A-4C59-BDAC-7E5796CC10B2}">
      <dsp:nvSpPr>
        <dsp:cNvPr id="0" name=""/>
        <dsp:cNvSpPr/>
      </dsp:nvSpPr>
      <dsp:spPr>
        <a:xfrm>
          <a:off x="9647266" y="1105817"/>
          <a:ext cx="876656" cy="876656"/>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213489-9B78-4B2A-9853-1DD50E34F86A}">
      <dsp:nvSpPr>
        <dsp:cNvPr id="0" name=""/>
        <dsp:cNvSpPr/>
      </dsp:nvSpPr>
      <dsp:spPr>
        <a:xfrm>
          <a:off x="10523922" y="1103626"/>
          <a:ext cx="1314984" cy="87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cs-CZ" sz="1800" kern="1200" dirty="0"/>
            <a:t>SAP SQL Anywhere</a:t>
          </a:r>
          <a:endParaRPr lang="en-US" sz="1800" kern="1200" dirty="0"/>
        </a:p>
      </dsp:txBody>
      <dsp:txXfrm>
        <a:off x="10523922" y="1103626"/>
        <a:ext cx="1314984" cy="87665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9000" y="612947"/>
            <a:ext cx="5760000" cy="324096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211842"/>
            <a:ext cx="57600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321489" indent="-214326"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534937" indent="-217378"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ap.com/products/sybase-iq-big-data-management.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390525"/>
            <a:ext cx="7143750" cy="4019550"/>
          </a:xfrm>
        </p:spPr>
      </p:sp>
      <p:sp>
        <p:nvSpPr>
          <p:cNvPr id="3" name="Notes Placeholder 2"/>
          <p:cNvSpPr>
            <a:spLocks noGrp="1"/>
          </p:cNvSpPr>
          <p:nvPr>
            <p:ph type="body" idx="1"/>
          </p:nvPr>
        </p:nvSpPr>
        <p:spPr/>
        <p:txBody>
          <a:bodyPr>
            <a:normAutofit/>
          </a:bodyPr>
          <a:lstStyle/>
          <a:p>
            <a:r>
              <a:rPr lang="cs-CZ" dirty="0"/>
              <a:t>--------</a:t>
            </a:r>
          </a:p>
          <a:p>
            <a:r>
              <a:rPr lang="cs-CZ" dirty="0"/>
              <a:t>Dobrý den, vítám vás na dnešní odborné snídani v naší společnosti.</a:t>
            </a:r>
          </a:p>
          <a:p>
            <a:endParaRPr lang="cs-CZ" dirty="0"/>
          </a:p>
          <a:p>
            <a:r>
              <a:rPr lang="cs-CZ" dirty="0"/>
              <a:t>Rád bych Vám představil novinky databázového světa SAP, konkrétně aplikaci IQ, jeho poslední verze a směr vývoje do budoucna.</a:t>
            </a:r>
          </a:p>
          <a:p>
            <a:pPr marL="0" indent="0" defTabSz="457083">
              <a:buFontTx/>
              <a:buNone/>
              <a:defRPr/>
            </a:pPr>
            <a:endParaRPr lang="en-US" baseline="0"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1</a:t>
            </a:fld>
            <a:endParaRPr dirty="0">
              <a:solidFill>
                <a:prstClr val="black"/>
              </a:solidFill>
            </a:endParaRPr>
          </a:p>
        </p:txBody>
      </p:sp>
    </p:spTree>
    <p:extLst>
      <p:ext uri="{BB962C8B-B14F-4D97-AF65-F5344CB8AC3E}">
        <p14:creationId xmlns:p14="http://schemas.microsoft.com/office/powerpoint/2010/main" val="985130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69629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508213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22676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cs-CZ" dirty="0"/>
              <a:t>SAP IQ se pokouší suplovat univerzální platformu pro data (a to i nestrukturovaná)</a:t>
            </a:r>
            <a:endParaRPr lang="en-US" dirty="0"/>
          </a:p>
        </p:txBody>
      </p:sp>
    </p:spTree>
    <p:extLst>
      <p:ext uri="{BB962C8B-B14F-4D97-AF65-F5344CB8AC3E}">
        <p14:creationId xmlns:p14="http://schemas.microsoft.com/office/powerpoint/2010/main" val="504923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587574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994792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fontScale="55000" lnSpcReduction="20000"/>
          </a:bodyPr>
          <a:lstStyle/>
          <a:p>
            <a:pPr lvl="0"/>
            <a:r>
              <a:rPr lang="en-US" sz="1400" b="1" kern="1200" dirty="0">
                <a:solidFill>
                  <a:schemeClr val="tx1"/>
                </a:solidFill>
                <a:effectLst/>
                <a:latin typeface="+mn-lt"/>
                <a:ea typeface="+mn-ea"/>
                <a:cs typeface="+mn-cs"/>
              </a:rPr>
              <a:t>Native MapReduce API</a:t>
            </a:r>
            <a:r>
              <a:rPr lang="en-US" sz="1400" kern="1200" dirty="0">
                <a:solidFill>
                  <a:schemeClr val="tx1"/>
                </a:solidFill>
                <a:effectLst/>
                <a:latin typeface="+mn-lt"/>
                <a:ea typeface="+mn-ea"/>
                <a:cs typeface="+mn-cs"/>
              </a:rPr>
              <a:t> using In-Database Analytics and SQL interfaces enabling data scientists to use alternative techniques to analyze massive data sets.</a:t>
            </a:r>
          </a:p>
          <a:p>
            <a:pPr lvl="0"/>
            <a:r>
              <a:rPr lang="en-US" sz="1400" b="1" kern="1200" dirty="0">
                <a:solidFill>
                  <a:schemeClr val="tx1"/>
                </a:solidFill>
                <a:effectLst/>
                <a:latin typeface="+mn-lt"/>
                <a:ea typeface="+mn-ea"/>
                <a:cs typeface="+mn-cs"/>
              </a:rPr>
              <a:t>Hadoop integration</a:t>
            </a:r>
            <a:r>
              <a:rPr lang="en-US" sz="1400" kern="1200" dirty="0">
                <a:solidFill>
                  <a:schemeClr val="tx1"/>
                </a:solidFill>
                <a:effectLst/>
                <a:latin typeface="+mn-lt"/>
                <a:ea typeface="+mn-ea"/>
                <a:cs typeface="+mn-cs"/>
              </a:rPr>
              <a:t> offering different techniques to integrate Hadoop data and analysis with Sybase IQ.</a:t>
            </a:r>
          </a:p>
          <a:p>
            <a:pPr lvl="0"/>
            <a:r>
              <a:rPr lang="en-US" sz="1400" b="1" kern="1200" dirty="0">
                <a:solidFill>
                  <a:schemeClr val="tx1"/>
                </a:solidFill>
                <a:effectLst/>
                <a:latin typeface="+mn-lt"/>
                <a:ea typeface="+mn-ea"/>
                <a:cs typeface="+mn-cs"/>
              </a:rPr>
              <a:t>In-database Analytics APIs and tools: </a:t>
            </a:r>
            <a:r>
              <a:rPr lang="en-US" sz="1400" kern="1200" dirty="0">
                <a:solidFill>
                  <a:schemeClr val="tx1"/>
                </a:solidFill>
                <a:effectLst/>
                <a:latin typeface="+mn-lt"/>
                <a:ea typeface="+mn-ea"/>
                <a:cs typeface="+mn-cs"/>
              </a:rPr>
              <a:t>A new Java API and new extensions to the C++ APIs</a:t>
            </a:r>
            <a:r>
              <a:rPr lang="en-US" sz="1400" b="1" kern="1200" dirty="0">
                <a:solidFill>
                  <a:schemeClr val="tx1"/>
                </a:solidFill>
                <a:effectLst/>
                <a:latin typeface="+mn-lt"/>
                <a:ea typeface="+mn-ea"/>
                <a:cs typeface="+mn-cs"/>
              </a:rPr>
              <a:t> </a:t>
            </a:r>
            <a:r>
              <a:rPr lang="en-US" sz="1400" kern="1200" dirty="0">
                <a:solidFill>
                  <a:schemeClr val="tx1"/>
                </a:solidFill>
                <a:effectLst/>
                <a:latin typeface="+mn-lt"/>
                <a:ea typeface="+mn-ea"/>
                <a:cs typeface="+mn-cs"/>
              </a:rPr>
              <a:t>allowing implementation of high performance proprietary or certified ISV algorithms in-database that run 10x faster. Additionally, the new in-database analytics simulation environment eases development and testing.</a:t>
            </a:r>
          </a:p>
          <a:p>
            <a:pPr lvl="0"/>
            <a:r>
              <a:rPr lang="en-US" sz="1400" b="1" kern="1200" dirty="0">
                <a:solidFill>
                  <a:schemeClr val="tx1"/>
                </a:solidFill>
                <a:effectLst/>
                <a:latin typeface="+mn-lt"/>
                <a:ea typeface="+mn-ea"/>
                <a:cs typeface="+mn-cs"/>
              </a:rPr>
              <a:t>Predictive Model Markup Language (PMML) support </a:t>
            </a:r>
            <a:r>
              <a:rPr lang="en-US" sz="1400" kern="1200" dirty="0">
                <a:solidFill>
                  <a:schemeClr val="tx1"/>
                </a:solidFill>
                <a:effectLst/>
                <a:latin typeface="+mn-lt"/>
                <a:ea typeface="+mn-ea"/>
                <a:cs typeface="+mn-cs"/>
              </a:rPr>
              <a:t>through a certified plug-in from </a:t>
            </a:r>
            <a:r>
              <a:rPr lang="en-US" sz="1400" kern="1200" dirty="0" err="1">
                <a:solidFill>
                  <a:schemeClr val="tx1"/>
                </a:solidFill>
                <a:effectLst/>
                <a:latin typeface="+mn-lt"/>
                <a:ea typeface="+mn-ea"/>
                <a:cs typeface="+mn-cs"/>
              </a:rPr>
              <a:t>Zementis</a:t>
            </a:r>
            <a:r>
              <a:rPr lang="en-US" sz="1400" kern="1200" dirty="0">
                <a:solidFill>
                  <a:schemeClr val="tx1"/>
                </a:solidFill>
                <a:effectLst/>
                <a:latin typeface="+mn-lt"/>
                <a:ea typeface="+mn-ea"/>
                <a:cs typeface="+mn-cs"/>
              </a:rPr>
              <a:t> to automate the in-database execution of analytic models created in industry standard data mining tools and other popular predictive workbench products.</a:t>
            </a:r>
          </a:p>
          <a:p>
            <a:pPr lvl="0"/>
            <a:r>
              <a:rPr lang="en-US" sz="1400" b="1" kern="1200" dirty="0">
                <a:solidFill>
                  <a:schemeClr val="tx1"/>
                </a:solidFill>
                <a:effectLst/>
                <a:latin typeface="+mn-lt"/>
                <a:ea typeface="+mn-ea"/>
                <a:cs typeface="+mn-cs"/>
              </a:rPr>
              <a:t>Updated in-database statistical and data mining library, </a:t>
            </a:r>
            <a:r>
              <a:rPr lang="en-US" sz="1400" b="1" kern="1200" dirty="0" err="1">
                <a:solidFill>
                  <a:schemeClr val="tx1"/>
                </a:solidFill>
                <a:effectLst/>
                <a:latin typeface="+mn-lt"/>
                <a:ea typeface="+mn-ea"/>
                <a:cs typeface="+mn-cs"/>
              </a:rPr>
              <a:t>DBLytix</a:t>
            </a:r>
            <a:r>
              <a:rPr lang="en-US" sz="1400" b="1" kern="1200" dirty="0">
                <a:solidFill>
                  <a:schemeClr val="tx1"/>
                </a:solidFill>
                <a:effectLst/>
                <a:latin typeface="+mn-lt"/>
                <a:ea typeface="+mn-ea"/>
                <a:cs typeface="+mn-cs"/>
              </a:rPr>
              <a:t> from Fuzzy Logix, </a:t>
            </a:r>
            <a:r>
              <a:rPr lang="en-US" sz="1400" kern="1200" dirty="0">
                <a:solidFill>
                  <a:schemeClr val="tx1"/>
                </a:solidFill>
                <a:effectLst/>
                <a:latin typeface="+mn-lt"/>
                <a:ea typeface="+mn-ea"/>
                <a:cs typeface="+mn-cs"/>
              </a:rPr>
              <a:t>harnesses the power of Native MapReduce API (TPF) to deliver high performance analysis.</a:t>
            </a:r>
          </a:p>
          <a:p>
            <a:pPr lvl="0"/>
            <a:r>
              <a:rPr lang="en-US" sz="1400" b="1" kern="1200" dirty="0">
                <a:solidFill>
                  <a:schemeClr val="tx1"/>
                </a:solidFill>
                <a:effectLst/>
                <a:latin typeface="+mn-lt"/>
                <a:ea typeface="+mn-ea"/>
                <a:cs typeface="+mn-cs"/>
              </a:rPr>
              <a:t>Better compression of text data</a:t>
            </a:r>
            <a:r>
              <a:rPr lang="en-US" sz="1400" kern="1200" dirty="0">
                <a:solidFill>
                  <a:schemeClr val="tx1"/>
                </a:solidFill>
                <a:effectLst/>
                <a:latin typeface="+mn-lt"/>
                <a:ea typeface="+mn-ea"/>
                <a:cs typeface="+mn-cs"/>
              </a:rPr>
              <a:t> than commonly found in Big Data scenarios.</a:t>
            </a:r>
          </a:p>
          <a:p>
            <a:pPr lvl="0"/>
            <a:r>
              <a:rPr lang="en-US" sz="1400" b="1" kern="1200" dirty="0">
                <a:solidFill>
                  <a:schemeClr val="tx1"/>
                </a:solidFill>
                <a:effectLst/>
                <a:latin typeface="+mn-lt"/>
                <a:ea typeface="+mn-ea"/>
                <a:cs typeface="+mn-cs"/>
              </a:rPr>
              <a:t>Faster bulk loading </a:t>
            </a:r>
            <a:r>
              <a:rPr lang="en-US" sz="1400" kern="1200" dirty="0">
                <a:solidFill>
                  <a:schemeClr val="tx1"/>
                </a:solidFill>
                <a:effectLst/>
                <a:latin typeface="+mn-lt"/>
                <a:ea typeface="+mn-ea"/>
                <a:cs typeface="+mn-cs"/>
              </a:rPr>
              <a:t>of large data sets</a:t>
            </a:r>
            <a:r>
              <a:rPr lang="en-US" sz="1400" b="1" kern="1200" dirty="0">
                <a:solidFill>
                  <a:schemeClr val="tx1"/>
                </a:solidFill>
                <a:effectLst/>
                <a:latin typeface="+mn-lt"/>
                <a:ea typeface="+mn-ea"/>
                <a:cs typeface="+mn-cs"/>
              </a:rPr>
              <a:t> </a:t>
            </a:r>
            <a:r>
              <a:rPr lang="en-US" sz="1400" kern="1200" dirty="0">
                <a:solidFill>
                  <a:schemeClr val="tx1"/>
                </a:solidFill>
                <a:effectLst/>
                <a:latin typeface="+mn-lt"/>
                <a:ea typeface="+mn-ea"/>
                <a:cs typeface="+mn-cs"/>
              </a:rPr>
              <a:t>through ODBC and JDBC interfaces.</a:t>
            </a:r>
          </a:p>
          <a:p>
            <a:r>
              <a:rPr lang="cs-CZ" sz="14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Sybase IQ 15.3 </a:t>
            </a:r>
            <a:r>
              <a:rPr lang="en-US" sz="1400" b="1" kern="1200" dirty="0" err="1">
                <a:solidFill>
                  <a:schemeClr val="tx1"/>
                </a:solidFill>
                <a:effectLst/>
                <a:latin typeface="+mn-lt"/>
                <a:ea typeface="+mn-ea"/>
                <a:cs typeface="+mn-cs"/>
              </a:rPr>
              <a:t>PlexQ</a:t>
            </a:r>
            <a:r>
              <a:rPr lang="en-US" sz="1400" b="1" kern="1200" dirty="0">
                <a:solidFill>
                  <a:schemeClr val="tx1"/>
                </a:solidFill>
                <a:effectLst/>
                <a:latin typeface="+mn-lt"/>
                <a:ea typeface="+mn-ea"/>
                <a:cs typeface="+mn-cs"/>
              </a:rPr>
              <a:t> Distributed Query Platform</a:t>
            </a:r>
            <a:r>
              <a:rPr lang="en-US" sz="1400" kern="1200" dirty="0">
                <a:solidFill>
                  <a:schemeClr val="tx1"/>
                </a:solidFill>
                <a:effectLst/>
                <a:latin typeface="+mn-lt"/>
                <a:ea typeface="+mn-ea"/>
                <a:cs typeface="+mn-cs"/>
              </a:rPr>
              <a:t> solution offers the following benefits:</a:t>
            </a:r>
          </a:p>
          <a:p>
            <a:pPr lvl="0"/>
            <a:r>
              <a:rPr lang="en-US" sz="1400" b="1" kern="1200" dirty="0">
                <a:solidFill>
                  <a:schemeClr val="tx1"/>
                </a:solidFill>
                <a:effectLst/>
                <a:latin typeface="+mn-lt"/>
                <a:ea typeface="+mn-ea"/>
                <a:cs typeface="+mn-cs"/>
              </a:rPr>
              <a:t>Extreme performance: </a:t>
            </a:r>
            <a:r>
              <a:rPr lang="en-US" sz="1400" kern="1200" dirty="0">
                <a:solidFill>
                  <a:schemeClr val="tx1"/>
                </a:solidFill>
                <a:effectLst/>
                <a:latin typeface="+mn-lt"/>
                <a:ea typeface="+mn-ea"/>
                <a:cs typeface="+mn-cs"/>
              </a:rPr>
              <a:t>enables users to harness the power of multiple compute resources in a Sybase IQ </a:t>
            </a:r>
            <a:r>
              <a:rPr lang="en-US" sz="1400" kern="1200" dirty="0" err="1">
                <a:solidFill>
                  <a:schemeClr val="tx1"/>
                </a:solidFill>
                <a:effectLst/>
                <a:latin typeface="+mn-lt"/>
                <a:ea typeface="+mn-ea"/>
                <a:cs typeface="+mn-cs"/>
              </a:rPr>
              <a:t>PlexQ</a:t>
            </a:r>
            <a:r>
              <a:rPr lang="en-US" sz="1400" kern="1200" dirty="0">
                <a:solidFill>
                  <a:schemeClr val="tx1"/>
                </a:solidFill>
                <a:effectLst/>
                <a:latin typeface="+mn-lt"/>
                <a:ea typeface="+mn-ea"/>
                <a:cs typeface="+mn-cs"/>
              </a:rPr>
              <a:t> environment to simultaneously solve even the most demanding queries</a:t>
            </a:r>
          </a:p>
          <a:p>
            <a:pPr lvl="0"/>
            <a:r>
              <a:rPr lang="en-US" sz="1400" b="1" kern="1200" dirty="0">
                <a:solidFill>
                  <a:schemeClr val="tx1"/>
                </a:solidFill>
                <a:effectLst/>
                <a:latin typeface="+mn-lt"/>
                <a:ea typeface="+mn-ea"/>
                <a:cs typeface="+mn-cs"/>
              </a:rPr>
              <a:t>Increased scalability: </a:t>
            </a:r>
            <a:r>
              <a:rPr lang="en-US" sz="1400" kern="1200" dirty="0">
                <a:solidFill>
                  <a:schemeClr val="tx1"/>
                </a:solidFill>
                <a:effectLst/>
                <a:latin typeface="+mn-lt"/>
                <a:ea typeface="+mn-ea"/>
                <a:cs typeface="+mn-cs"/>
              </a:rPr>
              <a:t>empowers system managers to</a:t>
            </a:r>
            <a:r>
              <a:rPr lang="en-US" sz="1400" b="1" kern="1200" dirty="0">
                <a:solidFill>
                  <a:schemeClr val="tx1"/>
                </a:solidFill>
                <a:effectLst/>
                <a:latin typeface="+mn-lt"/>
                <a:ea typeface="+mn-ea"/>
                <a:cs typeface="+mn-cs"/>
              </a:rPr>
              <a:t> </a:t>
            </a:r>
            <a:r>
              <a:rPr lang="en-US" sz="1400" kern="1200" dirty="0">
                <a:solidFill>
                  <a:schemeClr val="tx1"/>
                </a:solidFill>
                <a:effectLst/>
                <a:latin typeface="+mn-lt"/>
                <a:ea typeface="+mn-ea"/>
                <a:cs typeface="+mn-cs"/>
              </a:rPr>
              <a:t>easily and cost effectively scale out Sybase IQ </a:t>
            </a:r>
            <a:r>
              <a:rPr lang="en-US" sz="1400" kern="1200" dirty="0" err="1">
                <a:solidFill>
                  <a:schemeClr val="tx1"/>
                </a:solidFill>
                <a:effectLst/>
                <a:latin typeface="+mn-lt"/>
                <a:ea typeface="+mn-ea"/>
                <a:cs typeface="+mn-cs"/>
              </a:rPr>
              <a:t>PlexQ</a:t>
            </a:r>
            <a:r>
              <a:rPr lang="en-US" sz="1400" kern="1200" dirty="0">
                <a:solidFill>
                  <a:schemeClr val="tx1"/>
                </a:solidFill>
                <a:effectLst/>
                <a:latin typeface="+mn-lt"/>
                <a:ea typeface="+mn-ea"/>
                <a:cs typeface="+mn-cs"/>
              </a:rPr>
              <a:t> nodes with any popular hardware as user data and query complexities increase</a:t>
            </a:r>
          </a:p>
          <a:p>
            <a:pPr lvl="0"/>
            <a:r>
              <a:rPr lang="en-US" sz="1400" b="1" kern="1200" dirty="0">
                <a:solidFill>
                  <a:schemeClr val="tx1"/>
                </a:solidFill>
                <a:effectLst/>
                <a:latin typeface="+mn-lt"/>
                <a:ea typeface="+mn-ea"/>
                <a:cs typeface="+mn-cs"/>
              </a:rPr>
              <a:t>Architectural flexibility: </a:t>
            </a:r>
            <a:r>
              <a:rPr lang="en-US" sz="1400" kern="1200" dirty="0">
                <a:solidFill>
                  <a:schemeClr val="tx1"/>
                </a:solidFill>
                <a:effectLst/>
                <a:latin typeface="+mn-lt"/>
                <a:ea typeface="+mn-ea"/>
                <a:cs typeface="+mn-cs"/>
              </a:rPr>
              <a:t>allows system managers to quickly and easily group subsets of compute resources as logical entities to respond to changing user requirements</a:t>
            </a:r>
          </a:p>
          <a:p>
            <a:r>
              <a:rPr lang="en-US" sz="1400" kern="1200" dirty="0">
                <a:solidFill>
                  <a:schemeClr val="tx1"/>
                </a:solidFill>
                <a:effectLst/>
                <a:latin typeface="+mn-lt"/>
                <a:ea typeface="+mn-ea"/>
                <a:cs typeface="+mn-cs"/>
              </a:rPr>
              <a:t> </a:t>
            </a:r>
          </a:p>
          <a:p>
            <a:r>
              <a:rPr lang="en-US" sz="1400" kern="1200" dirty="0">
                <a:solidFill>
                  <a:schemeClr val="tx1"/>
                </a:solidFill>
                <a:effectLst/>
                <a:latin typeface="+mn-lt"/>
                <a:ea typeface="+mn-ea"/>
                <a:cs typeface="+mn-cs"/>
              </a:rPr>
              <a:t>Lets you create multiple tablespaces and </a:t>
            </a:r>
            <a:r>
              <a:rPr lang="en-US" sz="1400" kern="1200" dirty="0" err="1">
                <a:solidFill>
                  <a:schemeClr val="tx1"/>
                </a:solidFill>
                <a:effectLst/>
                <a:latin typeface="+mn-lt"/>
                <a:ea typeface="+mn-ea"/>
                <a:cs typeface="+mn-cs"/>
              </a:rPr>
              <a:t>dbspaces</a:t>
            </a:r>
            <a:r>
              <a:rPr lang="en-US" sz="1400" kern="1200" dirty="0">
                <a:solidFill>
                  <a:schemeClr val="tx1"/>
                </a:solidFill>
                <a:effectLst/>
                <a:latin typeface="+mn-lt"/>
                <a:ea typeface="+mn-ea"/>
                <a:cs typeface="+mn-cs"/>
              </a:rPr>
              <a:t> beyond the defaults.</a:t>
            </a:r>
            <a:r>
              <a:rPr lang="en-US" sz="1400" b="1" kern="1200" dirty="0">
                <a:solidFill>
                  <a:schemeClr val="tx1"/>
                </a:solidFill>
                <a:effectLst/>
                <a:latin typeface="+mn-lt"/>
                <a:ea typeface="+mn-ea"/>
                <a:cs typeface="+mn-cs"/>
              </a:rPr>
              <a:t> Each VLDB license</a:t>
            </a:r>
            <a:r>
              <a:rPr lang="en-US" sz="1400" kern="1200" dirty="0">
                <a:solidFill>
                  <a:schemeClr val="tx1"/>
                </a:solidFill>
                <a:effectLst/>
                <a:latin typeface="+mn-lt"/>
                <a:ea typeface="+mn-ea"/>
                <a:cs typeface="+mn-cs"/>
              </a:rPr>
              <a:t> now allows for 1TB of storage in the Sybase IQ main store. You will need to purchase one license for each additional TB of storage added to the main store.</a:t>
            </a:r>
          </a:p>
          <a:p>
            <a:r>
              <a:rPr lang="cs-CZ" sz="14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r>
              <a:rPr lang="en-US" sz="1400" b="1" kern="1200" dirty="0">
                <a:solidFill>
                  <a:schemeClr val="tx1"/>
                </a:solidFill>
                <a:effectLst/>
                <a:latin typeface="+mn-lt"/>
                <a:ea typeface="+mn-ea"/>
                <a:cs typeface="+mn-cs"/>
              </a:rPr>
              <a:t>In-Database analytics</a:t>
            </a:r>
            <a:r>
              <a:rPr lang="en-US" sz="1400" kern="1200" dirty="0">
                <a:solidFill>
                  <a:schemeClr val="tx1"/>
                </a:solidFill>
                <a:effectLst/>
                <a:latin typeface="+mn-lt"/>
                <a:ea typeface="+mn-ea"/>
                <a:cs typeface="+mn-cs"/>
              </a:rPr>
              <a:t> This option provides a versatile, high performance C++ Application Programming Interface (API) that allows users to extend the analytical capabilities of SAP Sybase IQ by plugging in externally built C++ functions. These external C++ functions operate in proximity to the data stored in SAP Sybase IQ and are often executed in a highly parallelized fashion, thereby providing high efficiencies in performance, usability, and total cost of ownership.</a:t>
            </a:r>
          </a:p>
          <a:p>
            <a:r>
              <a:rPr lang="en-US" sz="1400" kern="1200" dirty="0">
                <a:solidFill>
                  <a:schemeClr val="tx1"/>
                </a:solidFill>
                <a:effectLst/>
                <a:latin typeface="+mn-lt"/>
                <a:ea typeface="+mn-ea"/>
                <a:cs typeface="+mn-cs"/>
              </a:rPr>
              <a:t>Users may deploy a wide array of SAP Sybase certified external function libraries from ISV partners inside SAP Sybase IQ, in any configuration. In addition, users may also deploy custom built external functions inside SAP Sybase IQ, but these can be deployed only in the reader nodes in a multiplex configuration.</a:t>
            </a:r>
          </a:p>
          <a:p>
            <a:r>
              <a:rPr lang="cs-CZ" sz="14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r>
              <a:rPr lang="en-US" sz="1400" b="1" kern="1200" dirty="0">
                <a:solidFill>
                  <a:schemeClr val="tx1"/>
                </a:solidFill>
                <a:effectLst/>
                <a:latin typeface="+mn-lt"/>
                <a:ea typeface="+mn-ea"/>
                <a:cs typeface="+mn-cs"/>
              </a:rPr>
              <a:t>Unstructured Data Analytics</a:t>
            </a:r>
            <a:r>
              <a:rPr lang="en-US" sz="1400" kern="1200" dirty="0">
                <a:solidFill>
                  <a:schemeClr val="tx1"/>
                </a:solidFill>
                <a:effectLst/>
                <a:latin typeface="+mn-lt"/>
                <a:ea typeface="+mn-ea"/>
                <a:cs typeface="+mn-cs"/>
              </a:rPr>
              <a:t> Full text searching uses </a:t>
            </a:r>
            <a:r>
              <a:rPr lang="en-US" sz="1400" b="1" kern="1200" dirty="0">
                <a:solidFill>
                  <a:schemeClr val="tx1"/>
                </a:solidFill>
                <a:effectLst/>
                <a:latin typeface="+mn-lt"/>
                <a:ea typeface="+mn-ea"/>
                <a:cs typeface="+mn-cs"/>
              </a:rPr>
              <a:t>TEXT</a:t>
            </a:r>
            <a:r>
              <a:rPr lang="en-US" sz="1400" kern="1200" dirty="0">
                <a:solidFill>
                  <a:schemeClr val="tx1"/>
                </a:solidFill>
                <a:effectLst/>
                <a:latin typeface="+mn-lt"/>
                <a:ea typeface="+mn-ea"/>
                <a:cs typeface="+mn-cs"/>
              </a:rPr>
              <a:t> indexes to search for terms and phrases in a database without having to scan table rows.</a:t>
            </a:r>
          </a:p>
          <a:p>
            <a:endParaRPr lang="en-US" dirty="0"/>
          </a:p>
        </p:txBody>
      </p:sp>
    </p:spTree>
    <p:extLst>
      <p:ext uri="{BB962C8B-B14F-4D97-AF65-F5344CB8AC3E}">
        <p14:creationId xmlns:p14="http://schemas.microsoft.com/office/powerpoint/2010/main" val="1923646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658852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592593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cs-CZ" dirty="0"/>
              <a:t>V portfoliu SAP HANA je možno využívat data z IQ (stejně jako další datové zdroje jako ASE, </a:t>
            </a:r>
            <a:r>
              <a:rPr lang="cs-CZ" dirty="0" err="1"/>
              <a:t>Hadoop</a:t>
            </a:r>
            <a:r>
              <a:rPr lang="cs-CZ" dirty="0"/>
              <a:t> a další) </a:t>
            </a:r>
          </a:p>
          <a:p>
            <a:r>
              <a:rPr lang="cs-CZ" dirty="0"/>
              <a:t>Přes napojení SAP HANA Smart Data Access</a:t>
            </a:r>
          </a:p>
          <a:p>
            <a:endParaRPr lang="cs-CZ" dirty="0"/>
          </a:p>
          <a:p>
            <a:r>
              <a:rPr lang="cs-CZ" dirty="0"/>
              <a:t>Jiný pohled na reportování dat a vytváření aplikací v platformě SAP HANA nabízí následující obrázek</a:t>
            </a:r>
          </a:p>
          <a:p>
            <a:r>
              <a:rPr lang="cs-CZ" dirty="0"/>
              <a:t>---klik</a:t>
            </a:r>
            <a:endParaRPr lang="en-US" dirty="0"/>
          </a:p>
        </p:txBody>
      </p:sp>
    </p:spTree>
    <p:extLst>
      <p:ext uri="{BB962C8B-B14F-4D97-AF65-F5344CB8AC3E}">
        <p14:creationId xmlns:p14="http://schemas.microsoft.com/office/powerpoint/2010/main" val="703645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cs-CZ" dirty="0"/>
              <a:t>SAP HANA – In-</a:t>
            </a:r>
            <a:r>
              <a:rPr lang="cs-CZ" dirty="0" err="1"/>
              <a:t>memory</a:t>
            </a:r>
            <a:r>
              <a:rPr lang="cs-CZ" dirty="0"/>
              <a:t> </a:t>
            </a:r>
            <a:r>
              <a:rPr lang="cs-CZ" dirty="0" err="1"/>
              <a:t>processing</a:t>
            </a:r>
            <a:r>
              <a:rPr lang="cs-CZ" dirty="0"/>
              <a:t> platforma pro </a:t>
            </a:r>
            <a:r>
              <a:rPr lang="cs-CZ" dirty="0" err="1"/>
              <a:t>real-time</a:t>
            </a:r>
            <a:r>
              <a:rPr lang="cs-CZ" dirty="0"/>
              <a:t> transakce + end-to-end</a:t>
            </a:r>
          </a:p>
          <a:p>
            <a:r>
              <a:rPr lang="cs-CZ" dirty="0"/>
              <a:t>SAP ASE – </a:t>
            </a:r>
            <a:r>
              <a:rPr lang="cs-CZ" dirty="0" err="1"/>
              <a:t>Transactional</a:t>
            </a:r>
            <a:r>
              <a:rPr lang="cs-CZ" dirty="0"/>
              <a:t> DBMS</a:t>
            </a:r>
          </a:p>
          <a:p>
            <a:r>
              <a:rPr lang="cs-CZ" dirty="0"/>
              <a:t>SAP IQ – </a:t>
            </a:r>
            <a:r>
              <a:rPr lang="cs-CZ" dirty="0" err="1"/>
              <a:t>Analytical</a:t>
            </a:r>
            <a:r>
              <a:rPr lang="cs-CZ" dirty="0"/>
              <a:t> &amp; data </a:t>
            </a:r>
            <a:r>
              <a:rPr lang="cs-CZ" dirty="0" err="1"/>
              <a:t>warehousing</a:t>
            </a:r>
            <a:r>
              <a:rPr lang="cs-CZ" dirty="0"/>
              <a:t> RDBMS</a:t>
            </a:r>
          </a:p>
          <a:p>
            <a:r>
              <a:rPr lang="cs-CZ" dirty="0"/>
              <a:t>SAP SQLA – Mobile &amp; </a:t>
            </a:r>
            <a:r>
              <a:rPr lang="cs-CZ" dirty="0" err="1"/>
              <a:t>embedded</a:t>
            </a:r>
            <a:r>
              <a:rPr lang="cs-CZ" dirty="0"/>
              <a:t> RDBMS</a:t>
            </a:r>
          </a:p>
          <a:p>
            <a:endParaRPr lang="cs-CZ" dirty="0"/>
          </a:p>
          <a:p>
            <a:pPr marL="0" marR="0" lvl="0" indent="0" algn="l" defTabSz="1088776" rtl="0" eaLnBrk="1" fontAlgn="auto" latinLnBrk="0" hangingPunct="1">
              <a:lnSpc>
                <a:spcPct val="100000"/>
              </a:lnSpc>
              <a:spcBef>
                <a:spcPts val="0"/>
              </a:spcBef>
              <a:spcAft>
                <a:spcPts val="0"/>
              </a:spcAft>
              <a:buClrTx/>
              <a:buSzTx/>
              <a:buFontTx/>
              <a:buNone/>
              <a:tabLst/>
              <a:defRPr/>
            </a:pPr>
            <a:r>
              <a:rPr lang="cs-CZ" dirty="0"/>
              <a:t>Tématem dnešní snídaně jsou informace kolem novinek produktů SAP ASE, Replication server a IQ</a:t>
            </a:r>
          </a:p>
          <a:p>
            <a:r>
              <a:rPr lang="cs-CZ" dirty="0"/>
              <a:t>a se shoduje s </a:t>
            </a:r>
          </a:p>
          <a:p>
            <a:r>
              <a:rPr lang="cs-CZ" dirty="0"/>
              <a:t>--- klik</a:t>
            </a:r>
          </a:p>
          <a:p>
            <a:r>
              <a:rPr lang="cs-CZ" dirty="0"/>
              <a:t>Platformou ASPE, která sdružuje stejné projekty</a:t>
            </a:r>
          </a:p>
          <a:p>
            <a:endParaRPr lang="en-US" dirty="0"/>
          </a:p>
        </p:txBody>
      </p:sp>
    </p:spTree>
    <p:extLst>
      <p:ext uri="{BB962C8B-B14F-4D97-AF65-F5344CB8AC3E}">
        <p14:creationId xmlns:p14="http://schemas.microsoft.com/office/powerpoint/2010/main" val="1129378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382760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cs-CZ" dirty="0"/>
              <a:t>K dnešnímu dni  jsou současně rozvíjené dvě verze:</a:t>
            </a:r>
          </a:p>
          <a:p>
            <a:r>
              <a:rPr lang="cs-CZ" dirty="0"/>
              <a:t>SAP IQ 16. 0</a:t>
            </a:r>
          </a:p>
          <a:p>
            <a:r>
              <a:rPr lang="cs-CZ" dirty="0"/>
              <a:t>SAP IQ 16. 1</a:t>
            </a:r>
          </a:p>
          <a:p>
            <a:endParaRPr lang="cs-CZ" dirty="0"/>
          </a:p>
          <a:p>
            <a:r>
              <a:rPr lang="cs-CZ" dirty="0"/>
              <a:t>SAP IQ 16. 0 byl vydán v první polovině roku 2013 a průběžně byly vydávány </a:t>
            </a:r>
            <a:r>
              <a:rPr lang="cs-CZ" dirty="0" err="1"/>
              <a:t>servicepacky</a:t>
            </a:r>
            <a:r>
              <a:rPr lang="cs-CZ" dirty="0"/>
              <a:t> do prosince téhož roku (SP03), </a:t>
            </a:r>
          </a:p>
          <a:p>
            <a:endParaRPr lang="cs-CZ" dirty="0"/>
          </a:p>
          <a:p>
            <a:r>
              <a:rPr lang="cs-CZ" dirty="0"/>
              <a:t>SAP IQ 16. 0 SP11, které je podporováno do konce listopadu 2020, úroveň </a:t>
            </a:r>
            <a:r>
              <a:rPr lang="cs-CZ" dirty="0" err="1"/>
              <a:t>patche</a:t>
            </a:r>
            <a:r>
              <a:rPr lang="cs-CZ" dirty="0"/>
              <a:t> je PL20</a:t>
            </a:r>
          </a:p>
          <a:p>
            <a:endParaRPr lang="cs-CZ" dirty="0"/>
          </a:p>
          <a:p>
            <a:r>
              <a:rPr lang="cs-CZ" dirty="0"/>
              <a:t>Poznámka k PL (</a:t>
            </a:r>
            <a:r>
              <a:rPr lang="cs-CZ" dirty="0" err="1"/>
              <a:t>Patch</a:t>
            </a:r>
            <a:r>
              <a:rPr lang="cs-CZ" dirty="0"/>
              <a:t> </a:t>
            </a:r>
            <a:r>
              <a:rPr lang="cs-CZ" dirty="0" err="1"/>
              <a:t>Levels</a:t>
            </a:r>
            <a:r>
              <a:rPr lang="cs-CZ" dirty="0"/>
              <a:t>) – neobsahují žádné nové funkcionality, jen opravy chyb.</a:t>
            </a:r>
            <a:endParaRPr lang="en-US" dirty="0"/>
          </a:p>
        </p:txBody>
      </p:sp>
    </p:spTree>
    <p:extLst>
      <p:ext uri="{BB962C8B-B14F-4D97-AF65-F5344CB8AC3E}">
        <p14:creationId xmlns:p14="http://schemas.microsoft.com/office/powerpoint/2010/main" val="2850202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cs-CZ" dirty="0"/>
              <a:t>https://launchpad.support.sap.com/#/notes/2551457</a:t>
            </a:r>
          </a:p>
          <a:p>
            <a:endParaRPr lang="cs-CZ" dirty="0"/>
          </a:p>
          <a:p>
            <a:r>
              <a:rPr lang="cs-CZ" dirty="0"/>
              <a:t>V dubnu 2017 byla vydána verze SAP IQ 16.1, která se nyní nachází ve verzi SP03 s první úrovní </a:t>
            </a:r>
            <a:r>
              <a:rPr lang="cs-CZ" dirty="0" err="1"/>
              <a:t>patche</a:t>
            </a:r>
            <a:r>
              <a:rPr lang="cs-CZ" dirty="0"/>
              <a:t> tedy PL01.</a:t>
            </a:r>
          </a:p>
          <a:p>
            <a:r>
              <a:rPr lang="cs-CZ" dirty="0"/>
              <a:t>Při vydání SP02 této verze (v červenci 2017) byl potvrzen záměr vydávat další </a:t>
            </a:r>
            <a:r>
              <a:rPr lang="cs-CZ" dirty="0" err="1"/>
              <a:t>service</a:t>
            </a:r>
            <a:r>
              <a:rPr lang="cs-CZ" dirty="0"/>
              <a:t> packy v synchronizaci s platformou SAP HANA, tedy 1x ročně.</a:t>
            </a:r>
          </a:p>
          <a:p>
            <a:endParaRPr lang="cs-CZ" dirty="0"/>
          </a:p>
          <a:p>
            <a:r>
              <a:rPr lang="cs-CZ" dirty="0"/>
              <a:t>Poznámka k PL (</a:t>
            </a:r>
            <a:r>
              <a:rPr lang="cs-CZ" dirty="0" err="1"/>
              <a:t>Patch</a:t>
            </a:r>
            <a:r>
              <a:rPr lang="cs-CZ" dirty="0"/>
              <a:t> </a:t>
            </a:r>
            <a:r>
              <a:rPr lang="cs-CZ" dirty="0" err="1"/>
              <a:t>Levels</a:t>
            </a:r>
            <a:r>
              <a:rPr lang="cs-CZ" dirty="0"/>
              <a:t>) – neobsahují žádné nové funkcionality, jen opravy chyb.</a:t>
            </a:r>
          </a:p>
          <a:p>
            <a:r>
              <a:rPr lang="cs-CZ" dirty="0"/>
              <a:t>U Linuxu  není podporována </a:t>
            </a:r>
            <a:r>
              <a:rPr lang="pl-PL" sz="1400" dirty="0"/>
              <a:t>PowerPC architektura</a:t>
            </a:r>
            <a:endParaRPr lang="cs-CZ" dirty="0"/>
          </a:p>
          <a:p>
            <a:endParaRPr lang="cs-CZ" dirty="0"/>
          </a:p>
          <a:p>
            <a:r>
              <a:rPr lang="cs-CZ" dirty="0"/>
              <a:t>U klientů je navíc podporován Windows 10 a </a:t>
            </a:r>
            <a:r>
              <a:rPr lang="cs-CZ" dirty="0" err="1"/>
              <a:t>PowerPC</a:t>
            </a:r>
            <a:r>
              <a:rPr lang="cs-CZ" dirty="0"/>
              <a:t> pod Linuxem</a:t>
            </a:r>
            <a:endParaRPr lang="en-US" dirty="0"/>
          </a:p>
          <a:p>
            <a:endParaRPr lang="en-US" dirty="0"/>
          </a:p>
        </p:txBody>
      </p:sp>
    </p:spTree>
    <p:extLst>
      <p:ext uri="{BB962C8B-B14F-4D97-AF65-F5344CB8AC3E}">
        <p14:creationId xmlns:p14="http://schemas.microsoft.com/office/powerpoint/2010/main" val="2443105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cs-CZ" dirty="0"/>
              <a:t>Jediným rozdílem (a to i dle </a:t>
            </a:r>
            <a:r>
              <a:rPr lang="cs-CZ" dirty="0" err="1"/>
              <a:t>supporttu</a:t>
            </a:r>
            <a:r>
              <a:rPr lang="cs-CZ" dirty="0"/>
              <a:t>) je rozdílná verze SQL Anywhere na pozadí.</a:t>
            </a:r>
          </a:p>
          <a:p>
            <a:r>
              <a:rPr lang="cs-CZ" dirty="0"/>
              <a:t>A také, jak bylo zmíněno, konec supportu za 2 roky pro verzi 16.0</a:t>
            </a:r>
          </a:p>
          <a:p>
            <a:endParaRPr lang="cs-CZ" dirty="0"/>
          </a:p>
          <a:p>
            <a:r>
              <a:rPr lang="cs-CZ" dirty="0"/>
              <a:t>A zde je právě vidět synchronizování s </a:t>
            </a:r>
            <a:r>
              <a:rPr lang="cs-CZ" dirty="0" err="1"/>
              <a:t>verzováním</a:t>
            </a:r>
            <a:r>
              <a:rPr lang="cs-CZ" dirty="0"/>
              <a:t> SAP HANA </a:t>
            </a:r>
            <a:r>
              <a:rPr lang="cs-CZ" dirty="0" err="1"/>
              <a:t>PLatform</a:t>
            </a:r>
            <a:endParaRPr lang="cs-CZ" dirty="0"/>
          </a:p>
          <a:p>
            <a:r>
              <a:rPr lang="cs-CZ" dirty="0"/>
              <a:t>---klik</a:t>
            </a:r>
          </a:p>
          <a:p>
            <a:r>
              <a:rPr lang="cs-CZ" dirty="0"/>
              <a:t>Poznámka k SPS (Support </a:t>
            </a:r>
            <a:r>
              <a:rPr lang="cs-CZ" dirty="0" err="1"/>
              <a:t>Package</a:t>
            </a:r>
            <a:r>
              <a:rPr lang="cs-CZ" dirty="0"/>
              <a:t> </a:t>
            </a:r>
            <a:r>
              <a:rPr lang="cs-CZ" dirty="0" err="1"/>
              <a:t>Stack</a:t>
            </a:r>
            <a:r>
              <a:rPr lang="cs-CZ" dirty="0"/>
              <a:t>) – jedná se o ekvivalent </a:t>
            </a:r>
            <a:r>
              <a:rPr lang="cs-CZ" dirty="0" err="1"/>
              <a:t>service</a:t>
            </a:r>
            <a:r>
              <a:rPr lang="cs-CZ" dirty="0"/>
              <a:t> packu</a:t>
            </a:r>
          </a:p>
        </p:txBody>
      </p:sp>
    </p:spTree>
    <p:extLst>
      <p:ext uri="{BB962C8B-B14F-4D97-AF65-F5344CB8AC3E}">
        <p14:creationId xmlns:p14="http://schemas.microsoft.com/office/powerpoint/2010/main" val="1193950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47688" y="612775"/>
            <a:ext cx="5762625" cy="3241675"/>
          </a:xfrm>
        </p:spPr>
      </p:sp>
      <p:sp>
        <p:nvSpPr>
          <p:cNvPr id="3" name="Zástupný symbol pro poznámky 2"/>
          <p:cNvSpPr>
            <a:spLocks noGrp="1"/>
          </p:cNvSpPr>
          <p:nvPr>
            <p:ph type="body" idx="1"/>
          </p:nvPr>
        </p:nvSpPr>
        <p:spPr/>
        <p:txBody>
          <a:bodyPr/>
          <a:lstStyle/>
          <a:p>
            <a:endParaRPr lang="en-US" dirty="0"/>
          </a:p>
        </p:txBody>
      </p:sp>
      <p:sp>
        <p:nvSpPr>
          <p:cNvPr id="4" name="Zástupný symbol pro číslo snímku 3"/>
          <p:cNvSpPr>
            <a:spLocks noGrp="1"/>
          </p:cNvSpPr>
          <p:nvPr>
            <p:ph type="sldNum" sz="quarter" idx="5"/>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1666173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47688" y="612775"/>
            <a:ext cx="5762625" cy="3241675"/>
          </a:xfrm>
        </p:spPr>
      </p:sp>
      <p:sp>
        <p:nvSpPr>
          <p:cNvPr id="3" name="Zástupný symbol pro poznámky 2"/>
          <p:cNvSpPr>
            <a:spLocks noGrp="1"/>
          </p:cNvSpPr>
          <p:nvPr>
            <p:ph type="body" idx="1"/>
          </p:nvPr>
        </p:nvSpPr>
        <p:spPr/>
        <p:txBody>
          <a:bodyPr/>
          <a:lstStyle/>
          <a:p>
            <a:endParaRPr lang="en-US" dirty="0"/>
          </a:p>
        </p:txBody>
      </p:sp>
      <p:sp>
        <p:nvSpPr>
          <p:cNvPr id="4" name="Zástupný symbol pro číslo snímku 3"/>
          <p:cNvSpPr>
            <a:spLocks noGrp="1"/>
          </p:cNvSpPr>
          <p:nvPr>
            <p:ph type="sldNum" sz="quarter" idx="5"/>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379702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47688" y="612775"/>
            <a:ext cx="5762625" cy="3241675"/>
          </a:xfrm>
        </p:spPr>
      </p:sp>
      <p:sp>
        <p:nvSpPr>
          <p:cNvPr id="3" name="Zástupný symbol pro poznámky 2"/>
          <p:cNvSpPr>
            <a:spLocks noGrp="1"/>
          </p:cNvSpPr>
          <p:nvPr>
            <p:ph type="body" idx="1"/>
          </p:nvPr>
        </p:nvSpPr>
        <p:spPr/>
        <p:txBody>
          <a:bodyPr/>
          <a:lstStyle/>
          <a:p>
            <a:r>
              <a:rPr lang="cs-CZ" sz="1400" b="0" i="0" kern="1200" dirty="0">
                <a:solidFill>
                  <a:schemeClr val="tx1"/>
                </a:solidFill>
                <a:effectLst/>
                <a:latin typeface="+mn-lt"/>
                <a:ea typeface="+mn-ea"/>
                <a:cs typeface="+mn-cs"/>
              </a:rPr>
              <a:t>Ve verzi </a:t>
            </a:r>
            <a:r>
              <a:rPr lang="en-US" sz="1400" b="0" i="0" kern="1200" dirty="0">
                <a:solidFill>
                  <a:schemeClr val="tx1"/>
                </a:solidFill>
                <a:effectLst/>
                <a:latin typeface="+mn-lt"/>
                <a:ea typeface="+mn-ea"/>
                <a:cs typeface="+mn-cs"/>
              </a:rPr>
              <a:t>SAP IQ 16 SP03</a:t>
            </a:r>
            <a:r>
              <a:rPr lang="cs-CZ" sz="1400" b="0" i="0" kern="1200" dirty="0">
                <a:solidFill>
                  <a:schemeClr val="tx1"/>
                </a:solidFill>
                <a:effectLst/>
                <a:latin typeface="+mn-lt"/>
                <a:ea typeface="+mn-ea"/>
                <a:cs typeface="+mn-cs"/>
              </a:rPr>
              <a:t> (vydané v prosinci</a:t>
            </a:r>
            <a:r>
              <a:rPr lang="en-US" sz="1400" b="0" i="0" kern="1200" dirty="0">
                <a:solidFill>
                  <a:schemeClr val="tx1"/>
                </a:solidFill>
                <a:effectLst/>
                <a:latin typeface="+mn-lt"/>
                <a:ea typeface="+mn-ea"/>
                <a:cs typeface="+mn-cs"/>
              </a:rPr>
              <a:t> 2013</a:t>
            </a:r>
            <a:r>
              <a:rPr lang="cs-CZ" sz="1400" b="0" i="0" kern="1200" dirty="0">
                <a:solidFill>
                  <a:schemeClr val="tx1"/>
                </a:solidFill>
                <a:effectLst/>
                <a:latin typeface="+mn-lt"/>
                <a:ea typeface="+mn-ea"/>
                <a:cs typeface="+mn-cs"/>
              </a:rPr>
              <a:t>) se nachází nová SAP JRE</a:t>
            </a:r>
            <a:r>
              <a:rPr lang="en-US" sz="1400" b="0" i="0" kern="1200" dirty="0">
                <a:solidFill>
                  <a:schemeClr val="tx1"/>
                </a:solidFill>
                <a:effectLst/>
                <a:latin typeface="+mn-lt"/>
                <a:ea typeface="+mn-ea"/>
                <a:cs typeface="+mn-cs"/>
              </a:rPr>
              <a:t> </a:t>
            </a:r>
            <a:r>
              <a:rPr lang="cs-CZ" sz="1400" b="0" i="0" kern="1200" dirty="0">
                <a:solidFill>
                  <a:schemeClr val="tx1"/>
                </a:solidFill>
                <a:effectLst/>
                <a:latin typeface="+mn-lt"/>
                <a:ea typeface="+mn-ea"/>
                <a:cs typeface="+mn-cs"/>
              </a:rPr>
              <a:t>a změny v oblasti </a:t>
            </a:r>
            <a:r>
              <a:rPr lang="cs-CZ" sz="1400" b="0" i="0" kern="1200" dirty="0" err="1">
                <a:solidFill>
                  <a:schemeClr val="tx1"/>
                </a:solidFill>
                <a:effectLst/>
                <a:latin typeface="+mn-lt"/>
                <a:ea typeface="+mn-ea"/>
                <a:cs typeface="+mn-cs"/>
              </a:rPr>
              <a:t>enkrypce</a:t>
            </a:r>
            <a:endParaRPr lang="cs-CZ"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And the next SP for SAP IQ 16 will be SP08. There will be no SP04 to SP07. </a:t>
            </a:r>
            <a:endParaRPr lang="cs-CZ"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My understanding is that the jump in SP number was made to match the SAP product release cycle.</a:t>
            </a:r>
            <a:endParaRPr lang="cs-CZ" sz="1400" b="0" i="0" kern="1200" dirty="0">
              <a:solidFill>
                <a:schemeClr val="tx1"/>
              </a:solidFill>
              <a:effectLst/>
              <a:latin typeface="+mn-lt"/>
              <a:ea typeface="+mn-ea"/>
              <a:cs typeface="+mn-cs"/>
            </a:endParaRPr>
          </a:p>
          <a:p>
            <a:endParaRPr lang="cs-CZ" dirty="0"/>
          </a:p>
          <a:p>
            <a:endParaRPr lang="en-US" dirty="0"/>
          </a:p>
        </p:txBody>
      </p:sp>
      <p:sp>
        <p:nvSpPr>
          <p:cNvPr id="4" name="Zástupný symbol pro číslo snímku 3"/>
          <p:cNvSpPr>
            <a:spLocks noGrp="1"/>
          </p:cNvSpPr>
          <p:nvPr>
            <p:ph type="sldNum" sz="quarter" idx="5"/>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746972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47688" y="612775"/>
            <a:ext cx="5762625" cy="3241675"/>
          </a:xfrm>
        </p:spPr>
      </p:sp>
      <p:sp>
        <p:nvSpPr>
          <p:cNvPr id="3" name="Zástupný symbol pro poznámky 2"/>
          <p:cNvSpPr>
            <a:spLocks noGrp="1"/>
          </p:cNvSpPr>
          <p:nvPr>
            <p:ph type="body" idx="1"/>
          </p:nvPr>
        </p:nvSpPr>
        <p:spPr/>
        <p:txBody>
          <a:bodyPr/>
          <a:lstStyle/>
          <a:p>
            <a:endParaRPr lang="en-US" dirty="0"/>
          </a:p>
        </p:txBody>
      </p:sp>
      <p:sp>
        <p:nvSpPr>
          <p:cNvPr id="4" name="Zástupný symbol pro číslo snímku 3"/>
          <p:cNvSpPr>
            <a:spLocks noGrp="1"/>
          </p:cNvSpPr>
          <p:nvPr>
            <p:ph type="sldNum" sz="quarter" idx="5"/>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3930366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47688" y="612775"/>
            <a:ext cx="5762625" cy="3241675"/>
          </a:xfrm>
        </p:spPr>
      </p:sp>
      <p:sp>
        <p:nvSpPr>
          <p:cNvPr id="3" name="Zástupný symbol pro poznámky 2"/>
          <p:cNvSpPr>
            <a:spLocks noGrp="1"/>
          </p:cNvSpPr>
          <p:nvPr>
            <p:ph type="body" idx="1"/>
          </p:nvPr>
        </p:nvSpPr>
        <p:spPr/>
        <p:txBody>
          <a:bodyPr/>
          <a:lstStyle/>
          <a:p>
            <a:r>
              <a:rPr lang="en-US" dirty="0"/>
              <a:t>https://launchpad.support.sap.com/#/notes/2165297</a:t>
            </a:r>
            <a:endParaRPr lang="cs-CZ" dirty="0"/>
          </a:p>
          <a:p>
            <a:endParaRPr lang="en-US" dirty="0"/>
          </a:p>
        </p:txBody>
      </p:sp>
      <p:sp>
        <p:nvSpPr>
          <p:cNvPr id="4" name="Zástupný symbol pro číslo snímku 3"/>
          <p:cNvSpPr>
            <a:spLocks noGrp="1"/>
          </p:cNvSpPr>
          <p:nvPr>
            <p:ph type="sldNum" sz="quarter" idx="5"/>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4231897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47688" y="612775"/>
            <a:ext cx="5762625" cy="3241675"/>
          </a:xfrm>
        </p:spPr>
      </p:sp>
      <p:sp>
        <p:nvSpPr>
          <p:cNvPr id="3" name="Zástupný symbol pro poznámky 2"/>
          <p:cNvSpPr>
            <a:spLocks noGrp="1"/>
          </p:cNvSpPr>
          <p:nvPr>
            <p:ph type="body" idx="1"/>
          </p:nvPr>
        </p:nvSpPr>
        <p:spPr/>
        <p:txBody>
          <a:bodyPr/>
          <a:lstStyle/>
          <a:p>
            <a:endParaRPr lang="en-US" dirty="0"/>
          </a:p>
        </p:txBody>
      </p:sp>
      <p:sp>
        <p:nvSpPr>
          <p:cNvPr id="4" name="Zástupný symbol pro číslo snímku 3"/>
          <p:cNvSpPr>
            <a:spLocks noGrp="1"/>
          </p:cNvSpPr>
          <p:nvPr>
            <p:ph type="sldNum" sz="quarter" idx="5"/>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1627464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cs-CZ" dirty="0"/>
          </a:p>
          <a:p>
            <a:r>
              <a:rPr lang="cs-CZ" dirty="0"/>
              <a:t>O čem dnešní prezentace bude </a:t>
            </a:r>
          </a:p>
          <a:p>
            <a:pPr marL="171450" indent="-171450">
              <a:buFontTx/>
              <a:buChar char="-"/>
            </a:pPr>
            <a:r>
              <a:rPr lang="cs-CZ" dirty="0"/>
              <a:t>Pokusím se tu shrnout jaké jsou aktuální edicí a pro koho jsou určeny</a:t>
            </a:r>
          </a:p>
          <a:p>
            <a:pPr marL="171450" indent="-171450">
              <a:buFontTx/>
              <a:buChar char="-"/>
            </a:pPr>
            <a:r>
              <a:rPr lang="cs-CZ" dirty="0"/>
              <a:t>Dále nastíním pozici IQ v SAP HANA a v </a:t>
            </a:r>
            <a:r>
              <a:rPr lang="cs-CZ" dirty="0" err="1"/>
              <a:t>tzv</a:t>
            </a:r>
            <a:r>
              <a:rPr lang="cs-CZ" dirty="0"/>
              <a:t> ASPE</a:t>
            </a:r>
          </a:p>
          <a:p>
            <a:pPr marL="171450" indent="-171450">
              <a:buFontTx/>
              <a:buChar char="-"/>
            </a:pPr>
            <a:r>
              <a:rPr lang="cs-CZ" dirty="0"/>
              <a:t>Pak bych se zaměřil na jednotlivé oblasti aplikace IQ, ve kterých došlo k nejdůležitějším změnám</a:t>
            </a:r>
          </a:p>
          <a:p>
            <a:pPr marL="171450" indent="-171450">
              <a:buFontTx/>
              <a:buChar char="-"/>
            </a:pPr>
            <a:r>
              <a:rPr lang="cs-CZ" dirty="0"/>
              <a:t>Ukáži směr vývoje, kterým se aplikace IQ vydává</a:t>
            </a:r>
          </a:p>
          <a:p>
            <a:pPr marL="171450" indent="-171450">
              <a:buFontTx/>
              <a:buChar char="-"/>
            </a:pPr>
            <a:r>
              <a:rPr lang="cs-CZ" dirty="0"/>
              <a:t>A samozřejmě na konci zůstane chvilka i na praktickou ukázku a také na otázky…</a:t>
            </a:r>
          </a:p>
          <a:p>
            <a:endParaRPr lang="en-US" dirty="0"/>
          </a:p>
        </p:txBody>
      </p:sp>
    </p:spTree>
    <p:extLst>
      <p:ext uri="{BB962C8B-B14F-4D97-AF65-F5344CB8AC3E}">
        <p14:creationId xmlns:p14="http://schemas.microsoft.com/office/powerpoint/2010/main" val="2696463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pPr algn="l"/>
            <a:r>
              <a:rPr lang="cs-CZ" dirty="0"/>
              <a:t>https://en.wikipedia.org/wiki/Total_cost_of_ownership</a:t>
            </a:r>
          </a:p>
          <a:p>
            <a:endParaRPr lang="cs-CZ" dirty="0"/>
          </a:p>
          <a:p>
            <a:pPr marL="0" marR="0" lvl="0" indent="0" algn="l" defTabSz="1088776" rtl="0" eaLnBrk="1" fontAlgn="auto" latinLnBrk="0" hangingPunct="1">
              <a:lnSpc>
                <a:spcPct val="100000"/>
              </a:lnSpc>
              <a:spcBef>
                <a:spcPts val="0"/>
              </a:spcBef>
              <a:spcAft>
                <a:spcPts val="0"/>
              </a:spcAft>
              <a:buClrTx/>
              <a:buSzTx/>
              <a:buFontTx/>
              <a:buNone/>
              <a:tabLst/>
              <a:defRPr/>
            </a:pPr>
            <a:r>
              <a:rPr lang="pl-PL" sz="1400" dirty="0"/>
              <a:t>Flexibilní nasazení s nízkými náklady na vlastnictví (TCO)</a:t>
            </a:r>
          </a:p>
          <a:p>
            <a:endParaRPr lang="cs-CZ" dirty="0"/>
          </a:p>
          <a:p>
            <a:r>
              <a:rPr lang="cs-CZ" dirty="0"/>
              <a:t>Pokud na seznamu něco chybí, dejte mi prosím vědět</a:t>
            </a:r>
          </a:p>
          <a:p>
            <a:endParaRPr lang="cs-CZ" dirty="0"/>
          </a:p>
        </p:txBody>
      </p:sp>
    </p:spTree>
    <p:extLst>
      <p:ext uri="{BB962C8B-B14F-4D97-AF65-F5344CB8AC3E}">
        <p14:creationId xmlns:p14="http://schemas.microsoft.com/office/powerpoint/2010/main" val="2744730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pPr algn="l"/>
            <a:r>
              <a:rPr lang="cs-CZ" dirty="0"/>
              <a:t>https://en.wikipedia.org/wiki/Total_cost_of_ownership</a:t>
            </a:r>
          </a:p>
          <a:p>
            <a:endParaRPr lang="cs-CZ" dirty="0"/>
          </a:p>
          <a:p>
            <a:pPr marL="0" marR="0" lvl="0" indent="0" algn="l" defTabSz="1088776" rtl="0" eaLnBrk="1" fontAlgn="auto" latinLnBrk="0" hangingPunct="1">
              <a:lnSpc>
                <a:spcPct val="100000"/>
              </a:lnSpc>
              <a:spcBef>
                <a:spcPts val="0"/>
              </a:spcBef>
              <a:spcAft>
                <a:spcPts val="0"/>
              </a:spcAft>
              <a:buClrTx/>
              <a:buSzTx/>
              <a:buFontTx/>
              <a:buNone/>
              <a:tabLst/>
              <a:defRPr/>
            </a:pPr>
            <a:r>
              <a:rPr lang="pl-PL" sz="1400" dirty="0"/>
              <a:t>Flexibilní nasazení s nízkými náklady na vlastnictví (TCO)</a:t>
            </a:r>
          </a:p>
          <a:p>
            <a:endParaRPr lang="cs-CZ" dirty="0"/>
          </a:p>
          <a:p>
            <a:r>
              <a:rPr lang="cs-CZ" dirty="0"/>
              <a:t>Pokud na seznamu něco chybí, dejte mi prosím vědět</a:t>
            </a:r>
          </a:p>
          <a:p>
            <a:endParaRPr lang="cs-CZ" dirty="0"/>
          </a:p>
        </p:txBody>
      </p:sp>
    </p:spTree>
    <p:extLst>
      <p:ext uri="{BB962C8B-B14F-4D97-AF65-F5344CB8AC3E}">
        <p14:creationId xmlns:p14="http://schemas.microsoft.com/office/powerpoint/2010/main" val="3604147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33</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fontScale="92500" lnSpcReduction="10000"/>
          </a:bodyPr>
          <a:lstStyle/>
          <a:p>
            <a:pPr marL="542925" lvl="2" indent="-263525">
              <a:lnSpc>
                <a:spcPct val="150000"/>
              </a:lnSpc>
              <a:buFont typeface="Wingdings" panose="05000000000000000000" pitchFamily="2" charset="2"/>
              <a:buChar char=""/>
            </a:pPr>
            <a:r>
              <a:rPr lang="pl-PL" sz="2000" dirty="0"/>
              <a:t>Hlavní oblasti</a:t>
            </a:r>
          </a:p>
          <a:p>
            <a:pPr marL="722925" lvl="4" indent="-263525">
              <a:lnSpc>
                <a:spcPct val="150000"/>
              </a:lnSpc>
              <a:buFont typeface="Wingdings" panose="05000000000000000000" pitchFamily="2" charset="2"/>
              <a:buChar char=""/>
            </a:pPr>
            <a:r>
              <a:rPr lang="pl-PL" sz="1800" dirty="0"/>
              <a:t>Rozšířená komprese</a:t>
            </a:r>
          </a:p>
          <a:p>
            <a:pPr marL="722925" lvl="4" indent="-263525">
              <a:lnSpc>
                <a:spcPct val="150000"/>
              </a:lnSpc>
              <a:buFont typeface="Wingdings" panose="05000000000000000000" pitchFamily="2" charset="2"/>
              <a:buChar char=""/>
            </a:pPr>
            <a:r>
              <a:rPr lang="pl-PL" sz="1800" dirty="0"/>
              <a:t>Šetření místa</a:t>
            </a:r>
          </a:p>
          <a:p>
            <a:pPr marL="722925" lvl="4" indent="-263525">
              <a:lnSpc>
                <a:spcPct val="150000"/>
              </a:lnSpc>
              <a:buFont typeface="Wingdings" panose="05000000000000000000" pitchFamily="2" charset="2"/>
              <a:buChar char=""/>
            </a:pPr>
            <a:r>
              <a:rPr lang="pl-PL" sz="1800" dirty="0"/>
              <a:t>Vylepšení rozpětí I/O</a:t>
            </a:r>
          </a:p>
          <a:p>
            <a:pPr marL="542925" lvl="2" indent="-263525">
              <a:lnSpc>
                <a:spcPct val="150000"/>
              </a:lnSpc>
              <a:buFont typeface="Wingdings" panose="05000000000000000000" pitchFamily="2" charset="2"/>
              <a:buChar char=""/>
            </a:pPr>
            <a:r>
              <a:rPr lang="pl-PL" sz="2000" dirty="0"/>
              <a:t>S přihlédnutím</a:t>
            </a:r>
          </a:p>
          <a:p>
            <a:pPr marL="722925" lvl="3" indent="-263525">
              <a:lnSpc>
                <a:spcPct val="150000"/>
              </a:lnSpc>
              <a:buFont typeface="Wingdings" panose="05000000000000000000" pitchFamily="2" charset="2"/>
              <a:buChar char=""/>
            </a:pPr>
            <a:r>
              <a:rPr lang="pl-PL" sz="1800" dirty="0"/>
              <a:t>Podpora proměnlivého množství buněk na stránku</a:t>
            </a:r>
          </a:p>
          <a:p>
            <a:pPr marL="722925" lvl="3" indent="-263525">
              <a:lnSpc>
                <a:spcPct val="150000"/>
              </a:lnSpc>
              <a:buFont typeface="Wingdings" panose="05000000000000000000" pitchFamily="2" charset="2"/>
              <a:buChar char=""/>
            </a:pPr>
            <a:r>
              <a:rPr lang="pl-PL" sz="1800" dirty="0"/>
              <a:t>Podpora různých formátů stránek ve sloupci</a:t>
            </a:r>
          </a:p>
          <a:p>
            <a:pPr marL="722925" lvl="3" indent="-263525">
              <a:lnSpc>
                <a:spcPct val="150000"/>
              </a:lnSpc>
              <a:buFont typeface="Wingdings" panose="05000000000000000000" pitchFamily="2" charset="2"/>
              <a:buChar char=""/>
            </a:pPr>
            <a:r>
              <a:rPr lang="pl-PL" sz="1800" dirty="0"/>
              <a:t>Přístupové cesty na High-Performance zařízeních</a:t>
            </a:r>
          </a:p>
          <a:p>
            <a:pPr marL="722925" lvl="3" indent="-263525">
              <a:lnSpc>
                <a:spcPct val="150000"/>
              </a:lnSpc>
              <a:buFont typeface="Wingdings" panose="05000000000000000000" pitchFamily="2" charset="2"/>
              <a:buChar char=""/>
            </a:pPr>
            <a:r>
              <a:rPr lang="pl-PL" sz="1800" dirty="0"/>
              <a:t>Podpora IUD na proměnlivou délku dat</a:t>
            </a:r>
          </a:p>
          <a:p>
            <a:pPr marL="722925" lvl="3" indent="-263525">
              <a:lnSpc>
                <a:spcPct val="150000"/>
              </a:lnSpc>
              <a:buFont typeface="Wingdings" panose="05000000000000000000" pitchFamily="2" charset="2"/>
              <a:buChar char=""/>
            </a:pPr>
            <a:r>
              <a:rPr lang="pl-PL" sz="1800" dirty="0"/>
              <a:t>Bohatší metadata</a:t>
            </a:r>
          </a:p>
          <a:p>
            <a:endParaRPr lang="en-US" dirty="0"/>
          </a:p>
        </p:txBody>
      </p:sp>
    </p:spTree>
    <p:extLst>
      <p:ext uri="{BB962C8B-B14F-4D97-AF65-F5344CB8AC3E}">
        <p14:creationId xmlns:p14="http://schemas.microsoft.com/office/powerpoint/2010/main" val="3356864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fontScale="85000" lnSpcReduction="20000"/>
          </a:bodyPr>
          <a:lstStyle/>
          <a:p>
            <a:pPr marL="542925" lvl="2" indent="-263525">
              <a:lnSpc>
                <a:spcPct val="150000"/>
              </a:lnSpc>
              <a:buFont typeface="Wingdings" panose="05000000000000000000" pitchFamily="2" charset="2"/>
              <a:buChar char=""/>
            </a:pPr>
            <a:r>
              <a:rPr lang="pl-PL" sz="2000" dirty="0"/>
              <a:t>Hlavní oblasti</a:t>
            </a:r>
          </a:p>
          <a:p>
            <a:pPr marL="722925" lvl="4" indent="-263525">
              <a:lnSpc>
                <a:spcPct val="150000"/>
              </a:lnSpc>
              <a:buFont typeface="Wingdings" panose="05000000000000000000" pitchFamily="2" charset="2"/>
              <a:buChar char=""/>
            </a:pPr>
            <a:r>
              <a:rPr lang="pl-PL" sz="1800" dirty="0"/>
              <a:t>Nižší otisk paměti</a:t>
            </a:r>
          </a:p>
          <a:p>
            <a:pPr marL="722925" lvl="4" indent="-263525">
              <a:lnSpc>
                <a:spcPct val="150000"/>
              </a:lnSpc>
              <a:buFont typeface="Wingdings" panose="05000000000000000000" pitchFamily="2" charset="2"/>
              <a:buChar char=""/>
            </a:pPr>
            <a:r>
              <a:rPr lang="pl-PL" sz="1800" dirty="0"/>
              <a:t>Vylepšení efektivity I/O </a:t>
            </a:r>
          </a:p>
          <a:p>
            <a:pPr marL="722925" lvl="4" indent="-263525">
              <a:lnSpc>
                <a:spcPct val="150000"/>
              </a:lnSpc>
              <a:buFont typeface="Wingdings" panose="05000000000000000000" pitchFamily="2" charset="2"/>
              <a:buChar char=""/>
            </a:pPr>
            <a:r>
              <a:rPr lang="pl-PL" sz="1800" dirty="0"/>
              <a:t>Vylepšení efektivity „Table Scans”</a:t>
            </a:r>
          </a:p>
          <a:p>
            <a:pPr marL="722925" lvl="4" indent="-263525">
              <a:lnSpc>
                <a:spcPct val="150000"/>
              </a:lnSpc>
              <a:buFont typeface="Wingdings" panose="05000000000000000000" pitchFamily="2" charset="2"/>
              <a:buChar char=""/>
            </a:pPr>
            <a:r>
              <a:rPr lang="pl-PL" sz="1800" dirty="0"/>
              <a:t>Nižší velikost na disku</a:t>
            </a:r>
          </a:p>
          <a:p>
            <a:pPr marL="542925" lvl="2" indent="-263525">
              <a:lnSpc>
                <a:spcPct val="150000"/>
              </a:lnSpc>
              <a:buFont typeface="Wingdings" panose="05000000000000000000" pitchFamily="2" charset="2"/>
              <a:buChar char=""/>
            </a:pPr>
            <a:r>
              <a:rPr lang="pl-PL" sz="2000" dirty="0"/>
              <a:t>S přihlédnutím</a:t>
            </a:r>
          </a:p>
          <a:p>
            <a:pPr marL="722925" lvl="3" indent="-263525">
              <a:lnSpc>
                <a:spcPct val="150000"/>
              </a:lnSpc>
              <a:buFont typeface="Wingdings" panose="05000000000000000000" pitchFamily="2" charset="2"/>
              <a:buChar char=""/>
            </a:pPr>
            <a:r>
              <a:rPr lang="pl-PL" sz="1800" dirty="0"/>
              <a:t>Použití N-Bit Fast Project (FP) indexů </a:t>
            </a:r>
            <a:br>
              <a:rPr lang="pl-PL" sz="1800" dirty="0"/>
            </a:br>
            <a:r>
              <a:rPr lang="pl-PL" sz="1800" dirty="0"/>
              <a:t>(místo původních 1, 2 a 3-bit FP)</a:t>
            </a:r>
          </a:p>
          <a:p>
            <a:endParaRPr lang="cs-CZ" sz="1400" b="0" i="0" u="none" strike="noStrike" kern="1200" baseline="0" dirty="0">
              <a:solidFill>
                <a:schemeClr val="tx1"/>
              </a:solidFill>
              <a:latin typeface="+mn-lt"/>
              <a:ea typeface="+mn-ea"/>
              <a:cs typeface="+mn-cs"/>
            </a:endParaRPr>
          </a:p>
          <a:p>
            <a:r>
              <a:rPr lang="en-US" sz="1400" b="0" i="0" u="none" strike="noStrike" kern="1200" baseline="0" dirty="0">
                <a:solidFill>
                  <a:schemeClr val="tx1"/>
                </a:solidFill>
                <a:latin typeface="+mn-lt"/>
                <a:ea typeface="+mn-ea"/>
                <a:cs typeface="+mn-cs"/>
              </a:rPr>
              <a:t>Different data pages for same column can have different values of “N” for N-bit</a:t>
            </a:r>
          </a:p>
          <a:p>
            <a:r>
              <a:rPr lang="en-US" sz="1400" b="0" i="0" u="none" strike="noStrike" kern="1200" baseline="0" dirty="0">
                <a:solidFill>
                  <a:schemeClr val="tx1"/>
                </a:solidFill>
                <a:latin typeface="+mn-lt"/>
                <a:ea typeface="+mn-ea"/>
                <a:cs typeface="+mn-cs"/>
              </a:rPr>
              <a:t>No more requirement to rollover FP format for all column data</a:t>
            </a:r>
          </a:p>
          <a:p>
            <a:endParaRPr lang="en-US" sz="1400" b="0" i="0" u="none" strike="noStrike" kern="1200" baseline="0" dirty="0">
              <a:solidFill>
                <a:schemeClr val="tx1"/>
              </a:solidFill>
              <a:latin typeface="+mn-lt"/>
              <a:ea typeface="+mn-ea"/>
              <a:cs typeface="+mn-cs"/>
            </a:endParaRPr>
          </a:p>
          <a:p>
            <a:r>
              <a:rPr lang="en-US" sz="1400" b="0" i="0" u="none" strike="noStrike" kern="1200" baseline="0" dirty="0">
                <a:solidFill>
                  <a:schemeClr val="tx1"/>
                </a:solidFill>
                <a:latin typeface="+mn-lt"/>
                <a:ea typeface="+mn-ea"/>
                <a:cs typeface="+mn-cs"/>
              </a:rPr>
              <a:t>Column is N-bit by default, unless otherwise specified to be flat</a:t>
            </a:r>
          </a:p>
          <a:p>
            <a:r>
              <a:rPr lang="en-US" sz="1400" b="0" i="0" u="none" strike="noStrike" kern="1200" baseline="0" dirty="0">
                <a:solidFill>
                  <a:schemeClr val="tx1"/>
                </a:solidFill>
                <a:latin typeface="+mn-lt"/>
                <a:ea typeface="+mn-ea"/>
                <a:cs typeface="+mn-cs"/>
              </a:rPr>
              <a:t>Options provided to set threshold for rollover to flat (to prevent large dictionaries)</a:t>
            </a:r>
          </a:p>
          <a:p>
            <a:r>
              <a:rPr lang="en-US" sz="1400" b="0" i="0" u="none" strike="noStrike" kern="1200" baseline="0" dirty="0">
                <a:solidFill>
                  <a:schemeClr val="tx1"/>
                </a:solidFill>
                <a:latin typeface="+mn-lt"/>
                <a:ea typeface="+mn-ea"/>
                <a:cs typeface="+mn-cs"/>
              </a:rPr>
              <a:t>Options provided to prevent rollover to flat (to prevent long rollover time)</a:t>
            </a:r>
          </a:p>
          <a:p>
            <a:r>
              <a:rPr lang="en-US" sz="1400" b="0" i="0" u="none" strike="noStrike" kern="1200" baseline="0" dirty="0">
                <a:solidFill>
                  <a:schemeClr val="tx1"/>
                </a:solidFill>
                <a:latin typeface="+mn-lt"/>
                <a:ea typeface="+mn-ea"/>
                <a:cs typeface="+mn-cs"/>
              </a:rPr>
              <a:t>Compatibility mode allows the database to mimic IQ 15 rollover behavior </a:t>
            </a:r>
            <a:endParaRPr lang="cs-CZ" sz="1400" b="0" i="0" u="none" strike="noStrike" kern="1200" baseline="0" dirty="0">
              <a:solidFill>
                <a:schemeClr val="tx1"/>
              </a:solidFill>
              <a:latin typeface="+mn-lt"/>
              <a:ea typeface="+mn-ea"/>
              <a:cs typeface="+mn-cs"/>
            </a:endParaRPr>
          </a:p>
          <a:p>
            <a:endParaRPr lang="en-US" dirty="0"/>
          </a:p>
        </p:txBody>
      </p:sp>
    </p:spTree>
    <p:extLst>
      <p:ext uri="{BB962C8B-B14F-4D97-AF65-F5344CB8AC3E}">
        <p14:creationId xmlns:p14="http://schemas.microsoft.com/office/powerpoint/2010/main" val="909264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lnSpcReduction="10000"/>
          </a:bodyPr>
          <a:lstStyle/>
          <a:p>
            <a:pPr marL="542925" lvl="2" indent="-263525">
              <a:lnSpc>
                <a:spcPct val="150000"/>
              </a:lnSpc>
              <a:buFont typeface="Wingdings" panose="05000000000000000000" pitchFamily="2" charset="2"/>
              <a:buChar char=""/>
            </a:pPr>
            <a:r>
              <a:rPr lang="pl-PL" sz="2000" dirty="0"/>
              <a:t>Hlavní oblasti</a:t>
            </a:r>
          </a:p>
          <a:p>
            <a:pPr marL="722925" lvl="4" indent="-263525">
              <a:lnSpc>
                <a:spcPct val="150000"/>
              </a:lnSpc>
              <a:buFont typeface="Wingdings" panose="05000000000000000000" pitchFamily="2" charset="2"/>
              <a:buChar char=""/>
            </a:pPr>
            <a:r>
              <a:rPr lang="pl-PL" sz="1800" dirty="0"/>
              <a:t>Vylepšení výkonu</a:t>
            </a:r>
          </a:p>
          <a:p>
            <a:pPr marL="722925" lvl="4" indent="-263525">
              <a:lnSpc>
                <a:spcPct val="150000"/>
              </a:lnSpc>
              <a:buFont typeface="Wingdings" panose="05000000000000000000" pitchFamily="2" charset="2"/>
              <a:buChar char=""/>
            </a:pPr>
            <a:r>
              <a:rPr lang="pl-PL" sz="1800" dirty="0"/>
              <a:t>Maximální vytížení všech dostupných cores</a:t>
            </a:r>
          </a:p>
          <a:p>
            <a:pPr marL="722925" lvl="4" indent="-263525">
              <a:lnSpc>
                <a:spcPct val="150000"/>
              </a:lnSpc>
              <a:buFont typeface="Wingdings" panose="05000000000000000000" pitchFamily="2" charset="2"/>
              <a:buChar char=""/>
            </a:pPr>
            <a:r>
              <a:rPr lang="pl-PL" sz="1800" dirty="0"/>
              <a:t>Dynamické vyvažování zátěže</a:t>
            </a:r>
          </a:p>
          <a:p>
            <a:pPr marL="542925" lvl="2" indent="-263525">
              <a:lnSpc>
                <a:spcPct val="150000"/>
              </a:lnSpc>
              <a:buFont typeface="Wingdings" panose="05000000000000000000" pitchFamily="2" charset="2"/>
              <a:buChar char=""/>
            </a:pPr>
            <a:r>
              <a:rPr lang="pl-PL" sz="2000" dirty="0"/>
              <a:t>S přihlédnutím</a:t>
            </a:r>
          </a:p>
          <a:p>
            <a:pPr marL="722925" lvl="3" indent="-263525">
              <a:lnSpc>
                <a:spcPct val="150000"/>
              </a:lnSpc>
              <a:buFont typeface="Wingdings" panose="05000000000000000000" pitchFamily="2" charset="2"/>
              <a:buChar char=""/>
            </a:pPr>
            <a:r>
              <a:rPr lang="pl-PL" sz="1800" dirty="0"/>
              <a:t>Nahrání indexů a sloupců v konkurenčních vláknech </a:t>
            </a:r>
          </a:p>
          <a:p>
            <a:pPr marL="722925" lvl="3" indent="-263525">
              <a:lnSpc>
                <a:spcPct val="150000"/>
              </a:lnSpc>
              <a:buFont typeface="Wingdings" panose="05000000000000000000" pitchFamily="2" charset="2"/>
              <a:buChar char=""/>
            </a:pPr>
            <a:r>
              <a:rPr lang="pl-PL" sz="1800" dirty="0"/>
              <a:t>Odstranění všech slabých článků, které přispívají v vytížení CPU</a:t>
            </a:r>
          </a:p>
          <a:p>
            <a:pPr marL="722925" lvl="3" indent="-263525">
              <a:lnSpc>
                <a:spcPct val="150000"/>
              </a:lnSpc>
              <a:buFont typeface="Wingdings" panose="05000000000000000000" pitchFamily="2" charset="2"/>
              <a:buChar char=""/>
            </a:pPr>
            <a:r>
              <a:rPr lang="pl-PL" sz="1800" dirty="0"/>
              <a:t>Dynamicky upravovat stupeň paralelismu </a:t>
            </a:r>
            <a:endParaRPr lang="pl-PL" sz="2000" dirty="0"/>
          </a:p>
          <a:p>
            <a:endParaRPr lang="en-US" dirty="0"/>
          </a:p>
        </p:txBody>
      </p:sp>
    </p:spTree>
    <p:extLst>
      <p:ext uri="{BB962C8B-B14F-4D97-AF65-F5344CB8AC3E}">
        <p14:creationId xmlns:p14="http://schemas.microsoft.com/office/powerpoint/2010/main" val="4216303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fontScale="85000" lnSpcReduction="10000"/>
          </a:bodyPr>
          <a:lstStyle/>
          <a:p>
            <a:r>
              <a:rPr lang="cs-CZ" dirty="0"/>
              <a:t>Proporční data, ne data z tabulky</a:t>
            </a:r>
          </a:p>
          <a:p>
            <a:endParaRPr lang="cs-CZ" dirty="0"/>
          </a:p>
          <a:p>
            <a:pPr marL="542925" lvl="2" indent="-263525">
              <a:lnSpc>
                <a:spcPct val="150000"/>
              </a:lnSpc>
              <a:buFont typeface="Wingdings" panose="05000000000000000000" pitchFamily="2" charset="2"/>
              <a:buChar char=""/>
            </a:pPr>
            <a:r>
              <a:rPr lang="pl-PL" sz="2000" dirty="0"/>
              <a:t>Hlavní oblasti</a:t>
            </a:r>
          </a:p>
          <a:p>
            <a:pPr marL="722925" lvl="4" indent="-263525">
              <a:lnSpc>
                <a:spcPct val="150000"/>
              </a:lnSpc>
              <a:buFont typeface="Wingdings" panose="05000000000000000000" pitchFamily="2" charset="2"/>
              <a:buChar char=""/>
            </a:pPr>
            <a:r>
              <a:rPr lang="pl-PL" sz="1800" dirty="0"/>
              <a:t>Vylepšení výkonu často se opakujících dávek</a:t>
            </a:r>
          </a:p>
          <a:p>
            <a:pPr marL="722925" lvl="4" indent="-263525">
              <a:lnSpc>
                <a:spcPct val="150000"/>
              </a:lnSpc>
              <a:buFont typeface="Wingdings" panose="05000000000000000000" pitchFamily="2" charset="2"/>
              <a:buChar char=""/>
            </a:pPr>
            <a:r>
              <a:rPr lang="pl-PL" sz="1800" dirty="0"/>
              <a:t>Lze předpovídat zátěž</a:t>
            </a:r>
          </a:p>
          <a:p>
            <a:pPr marL="722925" lvl="4" indent="-263525">
              <a:lnSpc>
                <a:spcPct val="150000"/>
              </a:lnSpc>
              <a:buFont typeface="Wingdings" panose="05000000000000000000" pitchFamily="2" charset="2"/>
              <a:buChar char=""/>
            </a:pPr>
            <a:r>
              <a:rPr lang="pl-PL" sz="1800" dirty="0"/>
              <a:t>Zátěz je proporčně podobná s načítanými daty</a:t>
            </a:r>
          </a:p>
          <a:p>
            <a:pPr marL="542925" lvl="2" indent="-263525">
              <a:lnSpc>
                <a:spcPct val="150000"/>
              </a:lnSpc>
              <a:buFont typeface="Wingdings" panose="05000000000000000000" pitchFamily="2" charset="2"/>
              <a:buChar char=""/>
            </a:pPr>
            <a:r>
              <a:rPr lang="pl-PL" sz="2000" dirty="0"/>
              <a:t>S přihlédnutím</a:t>
            </a:r>
          </a:p>
          <a:p>
            <a:pPr marL="722925" lvl="3" indent="-263525">
              <a:lnSpc>
                <a:spcPct val="150000"/>
              </a:lnSpc>
              <a:buFont typeface="Wingdings" panose="05000000000000000000" pitchFamily="2" charset="2"/>
              <a:buChar char=""/>
            </a:pPr>
            <a:r>
              <a:rPr lang="pl-PL" sz="1800" dirty="0"/>
              <a:t>Vkládání do velké skupiny High Group (HG)</a:t>
            </a:r>
            <a:br>
              <a:rPr lang="pl-PL" sz="1800" dirty="0"/>
            </a:br>
            <a:r>
              <a:rPr lang="pl-PL" sz="1800" dirty="0"/>
              <a:t>b-tree indexů je nákladné</a:t>
            </a:r>
          </a:p>
          <a:p>
            <a:pPr marL="722925" lvl="3" indent="-263525">
              <a:lnSpc>
                <a:spcPct val="150000"/>
              </a:lnSpc>
              <a:buFont typeface="Wingdings" panose="05000000000000000000" pitchFamily="2" charset="2"/>
              <a:buChar char=""/>
            </a:pPr>
            <a:r>
              <a:rPr lang="pl-PL" sz="1800" dirty="0"/>
              <a:t>Malé dávky jsou načteny do HG indexu rychle a synchronně</a:t>
            </a:r>
          </a:p>
          <a:p>
            <a:pPr marL="722925" lvl="3" indent="-263525">
              <a:lnSpc>
                <a:spcPct val="150000"/>
              </a:lnSpc>
              <a:buFont typeface="Wingdings" panose="05000000000000000000" pitchFamily="2" charset="2"/>
              <a:buChar char=""/>
            </a:pPr>
            <a:r>
              <a:rPr lang="pl-PL" sz="1800" dirty="0"/>
              <a:t>„Small Tree component” je pravidelně spojován do velkého stromového komponentu na pozadí</a:t>
            </a:r>
            <a:endParaRPr lang="pl-PL" sz="2000" dirty="0"/>
          </a:p>
          <a:p>
            <a:endParaRPr lang="en-US" dirty="0"/>
          </a:p>
        </p:txBody>
      </p:sp>
    </p:spTree>
    <p:extLst>
      <p:ext uri="{BB962C8B-B14F-4D97-AF65-F5344CB8AC3E}">
        <p14:creationId xmlns:p14="http://schemas.microsoft.com/office/powerpoint/2010/main" val="1522309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fontScale="85000" lnSpcReduction="20000"/>
          </a:bodyPr>
          <a:lstStyle/>
          <a:p>
            <a:r>
              <a:rPr lang="cs-CZ" dirty="0" err="1"/>
              <a:t>Row</a:t>
            </a:r>
            <a:r>
              <a:rPr lang="cs-CZ" dirty="0"/>
              <a:t> </a:t>
            </a:r>
            <a:r>
              <a:rPr lang="cs-CZ" dirty="0" err="1"/>
              <a:t>LeveL</a:t>
            </a:r>
            <a:r>
              <a:rPr lang="cs-CZ" dirty="0"/>
              <a:t> </a:t>
            </a:r>
            <a:r>
              <a:rPr lang="cs-CZ" dirty="0" err="1"/>
              <a:t>Vesrioning</a:t>
            </a:r>
            <a:endParaRPr lang="cs-CZ" dirty="0"/>
          </a:p>
          <a:p>
            <a:endParaRPr lang="cs-CZ" dirty="0"/>
          </a:p>
          <a:p>
            <a:pPr marL="542925" lvl="2" indent="-263525">
              <a:lnSpc>
                <a:spcPct val="150000"/>
              </a:lnSpc>
              <a:buFont typeface="Wingdings" panose="05000000000000000000" pitchFamily="2" charset="2"/>
              <a:buChar char=""/>
            </a:pPr>
            <a:r>
              <a:rPr lang="pl-PL" sz="2000" dirty="0"/>
              <a:t>Hlavní oblasti</a:t>
            </a:r>
          </a:p>
          <a:p>
            <a:pPr marL="722925" lvl="4" indent="-263525">
              <a:lnSpc>
                <a:spcPct val="150000"/>
              </a:lnSpc>
              <a:buFont typeface="Wingdings" panose="05000000000000000000" pitchFamily="2" charset="2"/>
              <a:buChar char=""/>
            </a:pPr>
            <a:r>
              <a:rPr lang="pl-PL" sz="1800" dirty="0"/>
              <a:t>Kontinuální analytika nad operačními daty</a:t>
            </a:r>
          </a:p>
          <a:p>
            <a:pPr marL="722925" lvl="4" indent="-263525">
              <a:lnSpc>
                <a:spcPct val="150000"/>
              </a:lnSpc>
              <a:buFont typeface="Wingdings" panose="05000000000000000000" pitchFamily="2" charset="2"/>
              <a:buChar char=""/>
            </a:pPr>
            <a:r>
              <a:rPr lang="pl-PL" sz="1800" dirty="0"/>
              <a:t>Konkureční velkoobjemová modifikace dat</a:t>
            </a:r>
          </a:p>
          <a:p>
            <a:pPr marL="722925" lvl="4" indent="-263525">
              <a:lnSpc>
                <a:spcPct val="150000"/>
              </a:lnSpc>
              <a:buFont typeface="Wingdings" panose="05000000000000000000" pitchFamily="2" charset="2"/>
              <a:buChar char=""/>
            </a:pPr>
            <a:r>
              <a:rPr lang="pl-PL" sz="1800" dirty="0"/>
              <a:t>Zpřístupnění paměri a otisků jádra</a:t>
            </a:r>
          </a:p>
          <a:p>
            <a:pPr marL="542925" lvl="2" indent="-263525">
              <a:lnSpc>
                <a:spcPct val="150000"/>
              </a:lnSpc>
              <a:buFont typeface="Wingdings" panose="05000000000000000000" pitchFamily="2" charset="2"/>
              <a:buChar char=""/>
            </a:pPr>
            <a:r>
              <a:rPr lang="pl-PL" sz="2000" dirty="0"/>
              <a:t>S přihlédnutím</a:t>
            </a:r>
          </a:p>
          <a:p>
            <a:pPr marL="722925" lvl="3" indent="-263525">
              <a:lnSpc>
                <a:spcPct val="150000"/>
              </a:lnSpc>
              <a:buFont typeface="Wingdings" panose="05000000000000000000" pitchFamily="2" charset="2"/>
              <a:buChar char=""/>
            </a:pPr>
            <a:r>
              <a:rPr lang="pl-PL" sz="1800" dirty="0"/>
              <a:t>Zápis optimalizovaného in-memory RVL úložiště</a:t>
            </a:r>
          </a:p>
          <a:p>
            <a:pPr marL="722925" lvl="3" indent="-263525">
              <a:lnSpc>
                <a:spcPct val="150000"/>
              </a:lnSpc>
              <a:buFont typeface="Wingdings" panose="05000000000000000000" pitchFamily="2" charset="2"/>
              <a:buChar char=""/>
            </a:pPr>
            <a:r>
              <a:rPr lang="pl-PL" sz="1800" dirty="0"/>
              <a:t>Zamykání řákdů a izolace otisků výpisů</a:t>
            </a:r>
          </a:p>
          <a:p>
            <a:pPr marL="722925" lvl="3" indent="-263525">
              <a:lnSpc>
                <a:spcPct val="150000"/>
              </a:lnSpc>
              <a:buFont typeface="Wingdings" panose="05000000000000000000" pitchFamily="2" charset="2"/>
              <a:buChar char=""/>
            </a:pPr>
            <a:r>
              <a:rPr lang="pl-PL" sz="1800" dirty="0"/>
              <a:t>Nízko-latenční mikro-operace</a:t>
            </a:r>
          </a:p>
          <a:p>
            <a:pPr marL="722925" lvl="3" indent="-263525">
              <a:lnSpc>
                <a:spcPct val="150000"/>
              </a:lnSpc>
              <a:buFont typeface="Wingdings" panose="05000000000000000000" pitchFamily="2" charset="2"/>
              <a:buChar char=""/>
            </a:pPr>
            <a:r>
              <a:rPr lang="pl-PL" sz="2000" dirty="0"/>
              <a:t>Plná obnovitelnost s dedikovaným transakčním logem</a:t>
            </a:r>
          </a:p>
          <a:p>
            <a:pPr marL="722925" lvl="3" indent="-263525">
              <a:lnSpc>
                <a:spcPct val="150000"/>
              </a:lnSpc>
              <a:buFont typeface="Wingdings" panose="05000000000000000000" pitchFamily="2" charset="2"/>
              <a:buChar char=""/>
            </a:pPr>
            <a:r>
              <a:rPr lang="pl-PL" sz="2000" dirty="0"/>
              <a:t>In-Memory RLV (asynchronní přenos dat)</a:t>
            </a:r>
          </a:p>
          <a:p>
            <a:endParaRPr lang="en-US" dirty="0"/>
          </a:p>
        </p:txBody>
      </p:sp>
    </p:spTree>
    <p:extLst>
      <p:ext uri="{BB962C8B-B14F-4D97-AF65-F5344CB8AC3E}">
        <p14:creationId xmlns:p14="http://schemas.microsoft.com/office/powerpoint/2010/main" val="3180657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fontScale="92500" lnSpcReduction="20000"/>
          </a:bodyPr>
          <a:lstStyle/>
          <a:p>
            <a:pPr marL="542925" lvl="2" indent="-263525">
              <a:lnSpc>
                <a:spcPct val="150000"/>
              </a:lnSpc>
              <a:buFont typeface="Wingdings" panose="05000000000000000000" pitchFamily="2" charset="2"/>
              <a:buChar char=""/>
            </a:pPr>
            <a:r>
              <a:rPr lang="pl-PL" sz="2000" dirty="0"/>
              <a:t>Hlavní oblasti</a:t>
            </a:r>
          </a:p>
          <a:p>
            <a:pPr marL="722925" lvl="4" indent="-263525">
              <a:lnSpc>
                <a:spcPct val="150000"/>
              </a:lnSpc>
              <a:buFont typeface="Wingdings" panose="05000000000000000000" pitchFamily="2" charset="2"/>
              <a:buChar char=""/>
            </a:pPr>
            <a:r>
              <a:rPr lang="pl-PL" sz="1800" dirty="0"/>
              <a:t>To nejlepší z obou světů</a:t>
            </a:r>
          </a:p>
          <a:p>
            <a:pPr marL="722925" lvl="4" indent="-263525">
              <a:lnSpc>
                <a:spcPct val="150000"/>
              </a:lnSpc>
              <a:buFont typeface="Wingdings" panose="05000000000000000000" pitchFamily="2" charset="2"/>
              <a:buChar char=""/>
            </a:pPr>
            <a:r>
              <a:rPr lang="pl-PL" sz="1800" dirty="0"/>
              <a:t>Snižuje hardwarové nároky a lokalizuje proces dat</a:t>
            </a:r>
          </a:p>
          <a:p>
            <a:pPr marL="542925" lvl="2" indent="-263525">
              <a:lnSpc>
                <a:spcPct val="150000"/>
              </a:lnSpc>
              <a:buFont typeface="Wingdings" panose="05000000000000000000" pitchFamily="2" charset="2"/>
              <a:buChar char=""/>
            </a:pPr>
            <a:r>
              <a:rPr lang="pl-PL" sz="2000" dirty="0"/>
              <a:t>S přihlédnutím</a:t>
            </a:r>
          </a:p>
          <a:p>
            <a:pPr marL="722925" lvl="3" indent="-263525">
              <a:lnSpc>
                <a:spcPct val="150000"/>
              </a:lnSpc>
              <a:buFont typeface="Wingdings" panose="05000000000000000000" pitchFamily="2" charset="2"/>
              <a:buChar char=""/>
            </a:pPr>
            <a:r>
              <a:rPr lang="pl-PL" sz="1800" dirty="0"/>
              <a:t>Data automaticky rozkládány na partition během nahrávání, práce s daty</a:t>
            </a:r>
          </a:p>
          <a:p>
            <a:pPr marL="722925" lvl="3" indent="-263525">
              <a:lnSpc>
                <a:spcPct val="150000"/>
              </a:lnSpc>
              <a:buFont typeface="Wingdings" panose="05000000000000000000" pitchFamily="2" charset="2"/>
              <a:buChar char=""/>
            </a:pPr>
            <a:r>
              <a:rPr lang="pl-PL" sz="1800" dirty="0"/>
              <a:t>Data jsou rozděleny na jednotlivé sety</a:t>
            </a:r>
          </a:p>
          <a:p>
            <a:pPr marL="722925" lvl="3" indent="-263525">
              <a:lnSpc>
                <a:spcPct val="150000"/>
              </a:lnSpc>
              <a:buFont typeface="Wingdings" panose="05000000000000000000" pitchFamily="2" charset="2"/>
              <a:buChar char=""/>
            </a:pPr>
            <a:r>
              <a:rPr lang="pl-PL" sz="1800" dirty="0"/>
              <a:t>Snižuje sdílení výsledků</a:t>
            </a:r>
          </a:p>
          <a:p>
            <a:pPr marL="722925" lvl="3" indent="-263525">
              <a:lnSpc>
                <a:spcPct val="150000"/>
              </a:lnSpc>
              <a:buFont typeface="Wingdings" panose="05000000000000000000" pitchFamily="2" charset="2"/>
              <a:buChar char=""/>
            </a:pPr>
            <a:r>
              <a:rPr lang="pl-PL" sz="1800" dirty="0"/>
              <a:t>Více efektivní užití CPU</a:t>
            </a:r>
          </a:p>
          <a:p>
            <a:pPr marL="722925" lvl="3" indent="-263525">
              <a:lnSpc>
                <a:spcPct val="150000"/>
              </a:lnSpc>
              <a:buFont typeface="Wingdings" panose="05000000000000000000" pitchFamily="2" charset="2"/>
              <a:buChar char=""/>
            </a:pPr>
            <a:r>
              <a:rPr lang="pl-PL" sz="1800" dirty="0"/>
              <a:t>Snižuje instantní využítí temp db</a:t>
            </a:r>
          </a:p>
          <a:p>
            <a:pPr marL="722925" lvl="3" indent="-263525">
              <a:lnSpc>
                <a:spcPct val="150000"/>
              </a:lnSpc>
              <a:buFont typeface="Wingdings" panose="05000000000000000000" pitchFamily="2" charset="2"/>
              <a:buChar char=""/>
            </a:pPr>
            <a:r>
              <a:rPr lang="pl-PL" sz="1800" dirty="0"/>
              <a:t>Optimizér užívá hash partition pro joiny agroup by</a:t>
            </a:r>
            <a:endParaRPr lang="pl-PL" sz="2000" dirty="0"/>
          </a:p>
          <a:p>
            <a:endParaRPr lang="en-US" dirty="0"/>
          </a:p>
        </p:txBody>
      </p:sp>
    </p:spTree>
    <p:extLst>
      <p:ext uri="{BB962C8B-B14F-4D97-AF65-F5344CB8AC3E}">
        <p14:creationId xmlns:p14="http://schemas.microsoft.com/office/powerpoint/2010/main" val="3756822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39</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lnSpcReduction="10000"/>
          </a:bodyPr>
          <a:lstStyle/>
          <a:p>
            <a:pPr marL="542925" lvl="2" indent="-263525">
              <a:lnSpc>
                <a:spcPct val="150000"/>
              </a:lnSpc>
              <a:buFont typeface="Wingdings" panose="05000000000000000000" pitchFamily="2" charset="2"/>
              <a:buChar char=""/>
            </a:pPr>
            <a:r>
              <a:rPr lang="pl-PL" sz="2000" dirty="0"/>
              <a:t>Hlavní oblasti</a:t>
            </a:r>
          </a:p>
          <a:p>
            <a:pPr marL="722925" lvl="4" indent="-263525">
              <a:lnSpc>
                <a:spcPct val="150000"/>
              </a:lnSpc>
              <a:buFont typeface="Wingdings" panose="05000000000000000000" pitchFamily="2" charset="2"/>
              <a:buChar char=""/>
            </a:pPr>
            <a:r>
              <a:rPr lang="pl-PL" sz="1800" dirty="0"/>
              <a:t>Účinná utilizace cache napříč clustery</a:t>
            </a:r>
          </a:p>
          <a:p>
            <a:pPr marL="722925" lvl="4" indent="-263525">
              <a:lnSpc>
                <a:spcPct val="150000"/>
              </a:lnSpc>
              <a:buFont typeface="Wingdings" panose="05000000000000000000" pitchFamily="2" charset="2"/>
              <a:buChar char=""/>
            </a:pPr>
            <a:r>
              <a:rPr lang="pl-PL" sz="1800" dirty="0"/>
              <a:t>Nízká odezva k přístupu dat</a:t>
            </a:r>
          </a:p>
          <a:p>
            <a:pPr marL="722925" lvl="4" indent="-263525">
              <a:lnSpc>
                <a:spcPct val="150000"/>
              </a:lnSpc>
              <a:buFont typeface="Wingdings" panose="05000000000000000000" pitchFamily="2" charset="2"/>
              <a:buChar char=""/>
            </a:pPr>
            <a:r>
              <a:rPr lang="pl-PL" sz="1800" dirty="0"/>
              <a:t>Benefit GROUP BY a ORDER</a:t>
            </a:r>
          </a:p>
          <a:p>
            <a:pPr marL="542925" lvl="2" indent="-263525">
              <a:lnSpc>
                <a:spcPct val="150000"/>
              </a:lnSpc>
              <a:buFont typeface="Wingdings" panose="05000000000000000000" pitchFamily="2" charset="2"/>
              <a:buChar char=""/>
            </a:pPr>
            <a:r>
              <a:rPr lang="pl-PL" sz="2000" dirty="0"/>
              <a:t>S přihlédnutím</a:t>
            </a:r>
          </a:p>
          <a:p>
            <a:pPr marL="722925" lvl="3" indent="-263525">
              <a:lnSpc>
                <a:spcPct val="150000"/>
              </a:lnSpc>
              <a:buFont typeface="Wingdings" panose="05000000000000000000" pitchFamily="2" charset="2"/>
              <a:buChar char=""/>
            </a:pPr>
            <a:r>
              <a:rPr lang="pl-PL" sz="1800" dirty="0"/>
              <a:t>Afinita je v případě multiplexu </a:t>
            </a:r>
            <a:br>
              <a:rPr lang="pl-PL" sz="1800" dirty="0"/>
            </a:br>
            <a:r>
              <a:rPr lang="pl-PL" sz="1800" dirty="0"/>
              <a:t>konfigurována automaticky</a:t>
            </a:r>
          </a:p>
          <a:p>
            <a:pPr marL="722925" lvl="3" indent="-263525">
              <a:lnSpc>
                <a:spcPct val="150000"/>
              </a:lnSpc>
              <a:buFont typeface="Wingdings" panose="05000000000000000000" pitchFamily="2" charset="2"/>
              <a:buChar char=""/>
            </a:pPr>
            <a:r>
              <a:rPr lang="pl-PL" sz="1800" dirty="0"/>
              <a:t>Adaptuje se na query workloads</a:t>
            </a:r>
          </a:p>
          <a:p>
            <a:pPr marL="722925" lvl="3" indent="-263525">
              <a:lnSpc>
                <a:spcPct val="150000"/>
              </a:lnSpc>
              <a:buFont typeface="Wingdings" panose="05000000000000000000" pitchFamily="2" charset="2"/>
              <a:buChar char=""/>
            </a:pPr>
            <a:r>
              <a:rPr lang="pl-PL" sz="1800" dirty="0"/>
              <a:t>Data musí být hashově nebo logicky rozděleny</a:t>
            </a:r>
          </a:p>
          <a:p>
            <a:pPr marL="722925" lvl="3" indent="-263525">
              <a:lnSpc>
                <a:spcPct val="150000"/>
              </a:lnSpc>
              <a:buFont typeface="Wingdings" panose="05000000000000000000" pitchFamily="2" charset="2"/>
              <a:buChar char=""/>
            </a:pPr>
            <a:r>
              <a:rPr lang="pl-PL" sz="1800" dirty="0"/>
              <a:t>Každý partition k jednomu node</a:t>
            </a:r>
            <a:endParaRPr lang="pl-PL" sz="2000" dirty="0"/>
          </a:p>
          <a:p>
            <a:endParaRPr lang="en-US" dirty="0"/>
          </a:p>
        </p:txBody>
      </p:sp>
    </p:spTree>
    <p:extLst>
      <p:ext uri="{BB962C8B-B14F-4D97-AF65-F5344CB8AC3E}">
        <p14:creationId xmlns:p14="http://schemas.microsoft.com/office/powerpoint/2010/main" val="1386674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4969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241007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966313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75037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183296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332011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cs-CZ" dirty="0"/>
              <a:t>Jedná se o sloupcový databázový systém / </a:t>
            </a:r>
            <a:r>
              <a:rPr lang="pl-PL" sz="1400" dirty="0"/>
              <a:t>systém pro řízení báze dat (RSŘBD/RDBMS)</a:t>
            </a:r>
            <a:r>
              <a:rPr lang="cs-CZ" dirty="0"/>
              <a:t>, data jsou ukládány vertikálně a ne horizontálně (po řádcích).</a:t>
            </a:r>
          </a:p>
          <a:p>
            <a:r>
              <a:rPr lang="cs-CZ" dirty="0"/>
              <a:t>Je tedy optimalizován pro velké objemy dat a k jejich následné analýze.</a:t>
            </a:r>
          </a:p>
          <a:p>
            <a:r>
              <a:rPr lang="cs-CZ" dirty="0"/>
              <a:t>Může sloužit jako univerzální datový sklad, lze v něm ukládat např. i pole typu LOB (</a:t>
            </a:r>
            <a:r>
              <a:rPr lang="cs-CZ" dirty="0" err="1"/>
              <a:t>large</a:t>
            </a:r>
            <a:r>
              <a:rPr lang="cs-CZ" dirty="0"/>
              <a:t> </a:t>
            </a:r>
            <a:r>
              <a:rPr lang="cs-CZ" dirty="0" err="1"/>
              <a:t>objects</a:t>
            </a:r>
            <a:r>
              <a:rPr lang="cs-CZ" dirty="0"/>
              <a:t>).</a:t>
            </a:r>
          </a:p>
          <a:p>
            <a:r>
              <a:rPr lang="cs-CZ" dirty="0"/>
              <a:t>Obsahuje invence a patenty pro souběžné nahrávání a zpracování větších objemů dat, šetří tedy čas – jeden z nejdůležitějších faktorů dnešní doby.</a:t>
            </a:r>
          </a:p>
          <a:p>
            <a:r>
              <a:rPr lang="cs-CZ" dirty="0"/>
              <a:t>Implementováno velké množství sledovacích možností a procedur.</a:t>
            </a:r>
          </a:p>
          <a:p>
            <a:r>
              <a:rPr lang="cs-CZ" dirty="0"/>
              <a:t>Ad-hoc – bez aplikačního rozhraní</a:t>
            </a:r>
          </a:p>
          <a:p>
            <a:endParaRPr lang="cs-CZ" dirty="0"/>
          </a:p>
        </p:txBody>
      </p:sp>
    </p:spTree>
    <p:extLst>
      <p:ext uri="{BB962C8B-B14F-4D97-AF65-F5344CB8AC3E}">
        <p14:creationId xmlns:p14="http://schemas.microsoft.com/office/powerpoint/2010/main" val="3253452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fontScale="92500" lnSpcReduction="10000"/>
          </a:bodyPr>
          <a:lstStyle/>
          <a:p>
            <a:r>
              <a:rPr lang="pl-PL" sz="1400" dirty="0">
                <a:hlinkClick r:id="rId3"/>
              </a:rPr>
              <a:t>https://www.sap.com/products/sybase-iq-big-data-management.html</a:t>
            </a:r>
            <a:endParaRPr lang="pl-PL" sz="1400" dirty="0"/>
          </a:p>
          <a:p>
            <a:endParaRPr lang="cs-CZ" dirty="0"/>
          </a:p>
          <a:p>
            <a:r>
              <a:rPr lang="cs-CZ" dirty="0"/>
              <a:t>Platform </a:t>
            </a:r>
            <a:r>
              <a:rPr lang="cs-CZ" dirty="0" err="1"/>
              <a:t>Edition</a:t>
            </a:r>
            <a:endParaRPr lang="cs-CZ" dirty="0"/>
          </a:p>
          <a:p>
            <a:pPr marL="171450" indent="-171450" algn="l">
              <a:buFont typeface="Arial" panose="020B0604020202020204" pitchFamily="34" charset="0"/>
              <a:buChar char="•"/>
            </a:pPr>
            <a:r>
              <a:rPr lang="cs-CZ" dirty="0"/>
              <a:t>https://blogs.sap.com/2015/01/26/what-is-adaptive-server-platform-edition/</a:t>
            </a:r>
          </a:p>
          <a:p>
            <a:pPr marL="171450" indent="-171450" algn="l">
              <a:buFont typeface="Arial" panose="020B0604020202020204" pitchFamily="34" charset="0"/>
              <a:buChar char="•"/>
            </a:pPr>
            <a:r>
              <a:rPr lang="cs-CZ" dirty="0"/>
              <a:t>https://launchpad.support.sap.com/#/notes/0002527918</a:t>
            </a:r>
          </a:p>
          <a:p>
            <a:pPr marL="171450" indent="-171450">
              <a:buFont typeface="Arial" panose="020B0604020202020204" pitchFamily="34" charset="0"/>
              <a:buChar char="•"/>
            </a:pPr>
            <a:r>
              <a:rPr lang="cs-CZ" dirty="0"/>
              <a:t>Zavedeno v roce </a:t>
            </a:r>
            <a:r>
              <a:rPr lang="cs-CZ" b="1" dirty="0"/>
              <a:t>2015</a:t>
            </a:r>
          </a:p>
          <a:p>
            <a:endParaRPr lang="cs-CZ" dirty="0"/>
          </a:p>
          <a:p>
            <a:r>
              <a:rPr lang="cs-CZ" dirty="0"/>
              <a:t>Enterprise Edice</a:t>
            </a:r>
          </a:p>
          <a:p>
            <a:pPr marL="285750" indent="-285750">
              <a:buFont typeface="Arial" panose="020B0604020202020204" pitchFamily="34" charset="0"/>
              <a:buChar char="•"/>
            </a:pPr>
            <a:r>
              <a:rPr lang="cs-CZ" dirty="0"/>
              <a:t>CPU licence (omezení počtu </a:t>
            </a:r>
            <a:r>
              <a:rPr lang="cs-CZ" dirty="0" err="1"/>
              <a:t>cores</a:t>
            </a:r>
            <a:r>
              <a:rPr lang="cs-CZ" dirty="0"/>
              <a:t> ne CPU)</a:t>
            </a:r>
          </a:p>
          <a:p>
            <a:endParaRPr lang="cs-CZ" dirty="0"/>
          </a:p>
          <a:p>
            <a:r>
              <a:rPr lang="cs-CZ" dirty="0" err="1"/>
              <a:t>Edge</a:t>
            </a:r>
            <a:r>
              <a:rPr lang="cs-CZ" dirty="0"/>
              <a:t> Edice</a:t>
            </a:r>
          </a:p>
          <a:p>
            <a:pPr marL="285750" indent="-285750">
              <a:buFont typeface="Arial" panose="020B0604020202020204" pitchFamily="34" charset="0"/>
              <a:buChar char="•"/>
            </a:pPr>
            <a:r>
              <a:rPr lang="cs-CZ" dirty="0"/>
              <a:t>Maximum 8 </a:t>
            </a:r>
            <a:r>
              <a:rPr lang="cs-CZ" dirty="0" err="1"/>
              <a:t>cores</a:t>
            </a:r>
            <a:r>
              <a:rPr lang="cs-CZ" dirty="0"/>
              <a:t>, 1 TB </a:t>
            </a:r>
            <a:r>
              <a:rPr lang="cs-CZ" dirty="0" err="1"/>
              <a:t>kompresovaných</a:t>
            </a:r>
            <a:r>
              <a:rPr lang="cs-CZ" dirty="0"/>
              <a:t> dat</a:t>
            </a:r>
          </a:p>
          <a:p>
            <a:pPr marL="285750" indent="-285750">
              <a:buFont typeface="Arial" panose="020B0604020202020204" pitchFamily="34" charset="0"/>
              <a:buChar char="•"/>
            </a:pPr>
            <a:r>
              <a:rPr lang="cs-CZ" dirty="0"/>
              <a:t>Simplex + nepodporuje </a:t>
            </a:r>
            <a:r>
              <a:rPr lang="cs-CZ" dirty="0" err="1"/>
              <a:t>addony</a:t>
            </a:r>
            <a:endParaRPr lang="cs-CZ" dirty="0"/>
          </a:p>
          <a:p>
            <a:endParaRPr lang="cs-CZ" dirty="0"/>
          </a:p>
          <a:p>
            <a:r>
              <a:rPr lang="cs-CZ" dirty="0"/>
              <a:t>Express Edice </a:t>
            </a:r>
          </a:p>
          <a:p>
            <a:pPr marL="285750" indent="-285750">
              <a:buFont typeface="Arial" panose="020B0604020202020204" pitchFamily="34" charset="0"/>
              <a:buChar char="•"/>
            </a:pPr>
            <a:r>
              <a:rPr lang="cs-CZ" dirty="0"/>
              <a:t>Pouze pro testování a vzdělávání</a:t>
            </a:r>
          </a:p>
          <a:p>
            <a:pPr marL="285750" indent="-285750">
              <a:buFont typeface="Arial" panose="020B0604020202020204" pitchFamily="34" charset="0"/>
              <a:buChar char="•"/>
            </a:pPr>
            <a:r>
              <a:rPr lang="cs-CZ" dirty="0"/>
              <a:t>Data </a:t>
            </a:r>
            <a:r>
              <a:rPr lang="cs-CZ" dirty="0" err="1"/>
              <a:t>store</a:t>
            </a:r>
            <a:r>
              <a:rPr lang="cs-CZ" dirty="0"/>
              <a:t> </a:t>
            </a:r>
            <a:r>
              <a:rPr lang="cs-CZ" dirty="0" err="1"/>
              <a:t>max</a:t>
            </a:r>
            <a:r>
              <a:rPr lang="cs-CZ" dirty="0"/>
              <a:t> 5 GB</a:t>
            </a:r>
          </a:p>
          <a:p>
            <a:pPr marL="285750" indent="-285750">
              <a:buFont typeface="Arial" panose="020B0604020202020204" pitchFamily="34" charset="0"/>
              <a:buChar char="•"/>
            </a:pPr>
            <a:endParaRPr lang="cs-CZ" dirty="0"/>
          </a:p>
          <a:p>
            <a:pPr marL="0" indent="0">
              <a:buFont typeface="Arial" panose="020B0604020202020204" pitchFamily="34" charset="0"/>
              <a:buNone/>
            </a:pPr>
            <a:r>
              <a:rPr lang="cs-CZ" dirty="0"/>
              <a:t>30-dní </a:t>
            </a:r>
          </a:p>
          <a:p>
            <a:pPr marL="285750" indent="-285750">
              <a:buFont typeface="Arial" panose="020B0604020202020204" pitchFamily="34" charset="0"/>
              <a:buChar char="•"/>
            </a:pPr>
            <a:r>
              <a:rPr lang="cs-CZ" dirty="0"/>
              <a:t>IQ </a:t>
            </a:r>
            <a:r>
              <a:rPr lang="cs-CZ" dirty="0" err="1"/>
              <a:t>enterprise</a:t>
            </a:r>
            <a:r>
              <a:rPr lang="cs-CZ" dirty="0"/>
              <a:t> na zkušební dobu</a:t>
            </a:r>
            <a:endParaRPr lang="en-US" dirty="0"/>
          </a:p>
        </p:txBody>
      </p:sp>
    </p:spTree>
    <p:extLst>
      <p:ext uri="{BB962C8B-B14F-4D97-AF65-F5344CB8AC3E}">
        <p14:creationId xmlns:p14="http://schemas.microsoft.com/office/powerpoint/2010/main" val="59135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fontScale="92500" lnSpcReduction="10000"/>
          </a:bodyPr>
          <a:lstStyle/>
          <a:p>
            <a:endParaRPr lang="en-US" sz="1400" b="0" i="0" u="none" strike="noStrike" kern="1200" baseline="0" dirty="0">
              <a:solidFill>
                <a:schemeClr val="tx1"/>
              </a:solidFill>
              <a:latin typeface="+mn-lt"/>
              <a:ea typeface="+mn-ea"/>
              <a:cs typeface="+mn-cs"/>
            </a:endParaRPr>
          </a:p>
          <a:p>
            <a:endParaRPr lang="en-US" sz="1400" b="0" i="0" u="none" strike="noStrike" kern="1200" baseline="0" dirty="0">
              <a:solidFill>
                <a:schemeClr val="tx1"/>
              </a:solidFill>
              <a:latin typeface="+mn-lt"/>
              <a:ea typeface="+mn-ea"/>
              <a:cs typeface="+mn-cs"/>
            </a:endParaRPr>
          </a:p>
          <a:p>
            <a:r>
              <a:rPr lang="en-US" sz="1400" b="0" i="0" u="none" strike="noStrike" kern="1200" baseline="0" dirty="0">
                <a:solidFill>
                  <a:schemeClr val="tx1"/>
                </a:solidFill>
                <a:latin typeface="+mn-lt"/>
                <a:ea typeface="+mn-ea"/>
                <a:cs typeface="+mn-cs"/>
              </a:rPr>
              <a:t>The Unstructured Data Analytics Option (IQ_UDA) supports binary large object (BLOB) and character large object (CLOB) storage and retrieval.</a:t>
            </a:r>
          </a:p>
          <a:p>
            <a:r>
              <a:rPr lang="en-US" sz="1400" b="0" i="0" u="none" strike="noStrike" kern="1200" baseline="0" dirty="0">
                <a:solidFill>
                  <a:schemeClr val="tx1"/>
                </a:solidFill>
                <a:latin typeface="+mn-lt"/>
                <a:ea typeface="+mn-ea"/>
                <a:cs typeface="+mn-cs"/>
              </a:rPr>
              <a:t>Unstructured data can include images, maps, documents (PostScript files, word processing files, presentations, and so on), Web content, audio, video, and XML files.</a:t>
            </a:r>
          </a:p>
          <a:p>
            <a:endParaRPr lang="cs-CZ" sz="1400" b="0" i="0" u="none" strike="noStrike" kern="1200" baseline="0" dirty="0">
              <a:solidFill>
                <a:schemeClr val="tx1"/>
              </a:solidFill>
              <a:latin typeface="+mn-lt"/>
              <a:ea typeface="+mn-ea"/>
              <a:cs typeface="+mn-cs"/>
            </a:endParaRPr>
          </a:p>
          <a:p>
            <a:r>
              <a:rPr lang="en-US" sz="1400" b="0" i="0" u="none" strike="noStrike" kern="1200" baseline="0" dirty="0">
                <a:solidFill>
                  <a:schemeClr val="tx1"/>
                </a:solidFill>
                <a:latin typeface="+mn-lt"/>
                <a:ea typeface="+mn-ea"/>
                <a:cs typeface="+mn-cs"/>
              </a:rPr>
              <a:t>Advanced Security provides the highest levels of security for SAP IQ environments, including:</a:t>
            </a:r>
          </a:p>
          <a:p>
            <a:r>
              <a:rPr lang="cs-CZ" sz="1400" b="0" i="0" u="none" strike="noStrike" kern="1200" baseline="0" dirty="0">
                <a:solidFill>
                  <a:schemeClr val="tx1"/>
                </a:solidFill>
                <a:latin typeface="+mn-lt"/>
                <a:ea typeface="+mn-ea"/>
                <a:cs typeface="+mn-cs"/>
              </a:rPr>
              <a:t>-</a:t>
            </a:r>
            <a:r>
              <a:rPr lang="en-US" sz="1400" b="0" i="0" u="none" strike="noStrike" kern="1200" baseline="0" dirty="0">
                <a:solidFill>
                  <a:schemeClr val="tx1"/>
                </a:solidFill>
                <a:latin typeface="+mn-lt"/>
                <a:ea typeface="+mn-ea"/>
                <a:cs typeface="+mn-cs"/>
              </a:rPr>
              <a:t>Pluggable Authentication Module (PAM) support lets you write programs that rely on authentication independently of the underlying authentication scheme.</a:t>
            </a:r>
          </a:p>
          <a:p>
            <a:r>
              <a:rPr lang="cs-CZ" sz="1400" b="0" i="0" u="none" strike="noStrike" kern="1200" baseline="0" dirty="0">
                <a:solidFill>
                  <a:schemeClr val="tx1"/>
                </a:solidFill>
                <a:latin typeface="+mn-lt"/>
                <a:ea typeface="+mn-ea"/>
                <a:cs typeface="+mn-cs"/>
              </a:rPr>
              <a:t>-</a:t>
            </a:r>
            <a:r>
              <a:rPr lang="en-US" sz="1400" b="0" i="0" u="none" strike="noStrike" kern="1200" baseline="0" dirty="0">
                <a:solidFill>
                  <a:schemeClr val="tx1"/>
                </a:solidFill>
                <a:latin typeface="+mn-lt"/>
                <a:ea typeface="+mn-ea"/>
                <a:cs typeface="+mn-cs"/>
              </a:rPr>
              <a:t>IPv6 support provides additional security while adding flexibility.</a:t>
            </a:r>
          </a:p>
          <a:p>
            <a:r>
              <a:rPr lang="cs-CZ" sz="1400" b="0" i="0" u="none" strike="noStrike" kern="1200" baseline="0" dirty="0">
                <a:solidFill>
                  <a:schemeClr val="tx1"/>
                </a:solidFill>
                <a:latin typeface="+mn-lt"/>
                <a:ea typeface="+mn-ea"/>
                <a:cs typeface="+mn-cs"/>
              </a:rPr>
              <a:t>-</a:t>
            </a:r>
            <a:r>
              <a:rPr lang="en-US" sz="1400" b="0" i="0" u="none" strike="noStrike" kern="1200" baseline="0" dirty="0">
                <a:solidFill>
                  <a:schemeClr val="tx1"/>
                </a:solidFill>
                <a:latin typeface="+mn-lt"/>
                <a:ea typeface="+mn-ea"/>
                <a:cs typeface="+mn-cs"/>
              </a:rPr>
              <a:t>K</a:t>
            </a:r>
            <a:r>
              <a:rPr lang="cs-CZ" sz="1400" b="0" i="0" u="none" strike="noStrike" kern="1200" baseline="0" dirty="0">
                <a:solidFill>
                  <a:schemeClr val="tx1"/>
                </a:solidFill>
                <a:latin typeface="+mn-lt"/>
                <a:ea typeface="+mn-ea"/>
                <a:cs typeface="+mn-cs"/>
              </a:rPr>
              <a:t>e</a:t>
            </a:r>
            <a:r>
              <a:rPr lang="en-US" sz="1400" b="0" i="0" u="none" strike="noStrike" kern="1200" baseline="0" dirty="0" err="1">
                <a:solidFill>
                  <a:schemeClr val="tx1"/>
                </a:solidFill>
                <a:latin typeface="+mn-lt"/>
                <a:ea typeface="+mn-ea"/>
                <a:cs typeface="+mn-cs"/>
              </a:rPr>
              <a:t>rberos</a:t>
            </a:r>
            <a:r>
              <a:rPr lang="en-US" sz="1400" b="0" i="0" u="none" strike="noStrike" kern="1200" baseline="0" dirty="0">
                <a:solidFill>
                  <a:schemeClr val="tx1"/>
                </a:solidFill>
                <a:latin typeface="+mn-lt"/>
                <a:ea typeface="+mn-ea"/>
                <a:cs typeface="+mn-cs"/>
              </a:rPr>
              <a:t> authentication enables secure single login.</a:t>
            </a:r>
          </a:p>
          <a:p>
            <a:r>
              <a:rPr lang="cs-CZ" sz="1400" b="0" i="0" u="none" strike="noStrike" kern="1200" baseline="0" dirty="0">
                <a:solidFill>
                  <a:schemeClr val="tx1"/>
                </a:solidFill>
                <a:latin typeface="+mn-lt"/>
                <a:ea typeface="+mn-ea"/>
                <a:cs typeface="+mn-cs"/>
              </a:rPr>
              <a:t>-</a:t>
            </a:r>
            <a:r>
              <a:rPr lang="en-US" sz="1400" b="0" i="0" u="none" strike="noStrike" kern="1200" baseline="0" dirty="0">
                <a:solidFill>
                  <a:schemeClr val="tx1"/>
                </a:solidFill>
                <a:latin typeface="+mn-lt"/>
                <a:ea typeface="+mn-ea"/>
                <a:cs typeface="+mn-cs"/>
              </a:rPr>
              <a:t>Lightweight Directory Access Protocol (LDAP) user authentication for enterprise wide user password management.</a:t>
            </a:r>
          </a:p>
          <a:p>
            <a:r>
              <a:rPr lang="cs-CZ" sz="1400" b="0" i="0" u="none" strike="noStrike" kern="1200" baseline="0" dirty="0">
                <a:solidFill>
                  <a:schemeClr val="tx1"/>
                </a:solidFill>
                <a:latin typeface="+mn-lt"/>
                <a:ea typeface="+mn-ea"/>
                <a:cs typeface="+mn-cs"/>
              </a:rPr>
              <a:t>-</a:t>
            </a:r>
            <a:r>
              <a:rPr lang="en-US" sz="1400" b="0" i="0" u="none" strike="noStrike" kern="1200" baseline="0" dirty="0">
                <a:solidFill>
                  <a:schemeClr val="tx1"/>
                </a:solidFill>
                <a:latin typeface="+mn-lt"/>
                <a:ea typeface="+mn-ea"/>
                <a:cs typeface="+mn-cs"/>
              </a:rPr>
              <a:t>Column-level encryption adds flexibility and precision to database security.</a:t>
            </a:r>
          </a:p>
          <a:p>
            <a:endParaRPr lang="cs-CZ" dirty="0"/>
          </a:p>
          <a:p>
            <a:r>
              <a:rPr lang="en-US" sz="1400" b="0" i="0" u="none" strike="noStrike" kern="1200" baseline="0" dirty="0">
                <a:solidFill>
                  <a:schemeClr val="tx1"/>
                </a:solidFill>
                <a:latin typeface="+mn-lt"/>
                <a:ea typeface="+mn-ea"/>
                <a:cs typeface="+mn-cs"/>
              </a:rPr>
              <a:t>The Very Large Database Management Option (IQ_VLDBMGMT) lets you logically partition very large data sets into smaller subsets.</a:t>
            </a:r>
            <a:endParaRPr lang="cs-CZ" sz="1400" b="0" i="0" u="none" strike="noStrike" kern="1200" baseline="0" dirty="0">
              <a:solidFill>
                <a:schemeClr val="tx1"/>
              </a:solidFill>
              <a:latin typeface="+mn-lt"/>
              <a:ea typeface="+mn-ea"/>
              <a:cs typeface="+mn-cs"/>
            </a:endParaRPr>
          </a:p>
          <a:p>
            <a:endParaRPr lang="cs-CZ" sz="1400" b="0" i="0" u="none" strike="noStrike" kern="1200" baseline="0" dirty="0">
              <a:solidFill>
                <a:schemeClr val="tx1"/>
              </a:solidFill>
              <a:latin typeface="+mn-lt"/>
              <a:ea typeface="+mn-ea"/>
              <a:cs typeface="+mn-cs"/>
            </a:endParaRPr>
          </a:p>
          <a:p>
            <a:r>
              <a:rPr lang="en-US" sz="1400" b="0" i="0" u="none" strike="noStrike" kern="1200" baseline="0" dirty="0">
                <a:solidFill>
                  <a:schemeClr val="tx1"/>
                </a:solidFill>
                <a:latin typeface="+mn-lt"/>
                <a:ea typeface="+mn-ea"/>
                <a:cs typeface="+mn-cs"/>
              </a:rPr>
              <a:t>The In-Database Analytics Option enables customers to build, deploy and run their own C/C++ User-Defined Functions (UDFs).</a:t>
            </a:r>
            <a:endParaRPr lang="cs-CZ" sz="1400" b="0" i="0" u="none" strike="noStrike" kern="1200" baseline="0" dirty="0">
              <a:solidFill>
                <a:schemeClr val="tx1"/>
              </a:solidFill>
              <a:latin typeface="+mn-lt"/>
              <a:ea typeface="+mn-ea"/>
              <a:cs typeface="+mn-cs"/>
            </a:endParaRPr>
          </a:p>
          <a:p>
            <a:endParaRPr lang="cs-CZ" sz="1400" b="0" i="0" u="none" strike="noStrike" kern="1200" baseline="0" dirty="0">
              <a:solidFill>
                <a:schemeClr val="tx1"/>
              </a:solidFill>
              <a:latin typeface="+mn-lt"/>
              <a:ea typeface="+mn-ea"/>
              <a:cs typeface="+mn-cs"/>
            </a:endParaRPr>
          </a:p>
          <a:p>
            <a:r>
              <a:rPr lang="cs-CZ" dirty="0"/>
              <a:t>Klíčové trendy</a:t>
            </a:r>
          </a:p>
          <a:p>
            <a:r>
              <a:rPr lang="cs-CZ" dirty="0"/>
              <a:t>---klik</a:t>
            </a:r>
          </a:p>
          <a:p>
            <a:endParaRPr lang="en-US" dirty="0"/>
          </a:p>
          <a:p>
            <a:endParaRPr lang="en-US" dirty="0"/>
          </a:p>
        </p:txBody>
      </p:sp>
    </p:spTree>
    <p:extLst>
      <p:ext uri="{BB962C8B-B14F-4D97-AF65-F5344CB8AC3E}">
        <p14:creationId xmlns:p14="http://schemas.microsoft.com/office/powerpoint/2010/main" val="188452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87884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297768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Name/Department (delete if not needed)</a:t>
            </a:r>
            <a:br>
              <a:rPr lang="en-US" dirty="0"/>
            </a:br>
            <a:r>
              <a:rPr lang="en-US" dirty="0"/>
              <a:t>Month 00, 2017</a:t>
            </a:r>
          </a:p>
        </p:txBody>
      </p:sp>
      <p:pic>
        <p:nvPicPr>
          <p:cNvPr id="8" name="Picture 7">
            <a:extLst>
              <a:ext uri="{FF2B5EF4-FFF2-40B4-BE49-F238E27FC236}">
                <a16:creationId xmlns:a16="http://schemas.microsoft.com/office/drawing/2014/main" id="{161ABBCB-8414-4A3E-BCB1-7376DA5A38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48398" y="5131746"/>
            <a:ext cx="1222926" cy="1488631"/>
          </a:xfrm>
          <a:prstGeom prst="rect">
            <a:avLst/>
          </a:prstGeom>
        </p:spPr>
      </p:pic>
      <p:sp>
        <p:nvSpPr>
          <p:cNvPr id="9" name="TextBox 8">
            <a:extLst>
              <a:ext uri="{FF2B5EF4-FFF2-40B4-BE49-F238E27FC236}">
                <a16:creationId xmlns:a16="http://schemas.microsoft.com/office/drawing/2014/main" id="{9C72DA69-0571-4037-B8AB-9E1E12DA9799}"/>
              </a:ext>
            </a:extLst>
          </p:cNvPr>
          <p:cNvSpPr txBox="1"/>
          <p:nvPr userDrawn="1"/>
        </p:nvSpPr>
        <p:spPr>
          <a:xfrm>
            <a:off x="115613" y="6296492"/>
            <a:ext cx="12195175" cy="430887"/>
          </a:xfrm>
          <a:prstGeom prst="rect">
            <a:avLst/>
          </a:prstGeom>
          <a:noFill/>
        </p:spPr>
        <p:txBody>
          <a:bodyPr wrap="square" lIns="0" tIns="0" rIns="0" bIns="0" rtlCol="0">
            <a:spAutoFit/>
          </a:bodyPr>
          <a:lstStyle/>
          <a:p>
            <a:pPr algn="ctr" fontAlgn="base">
              <a:spcAft>
                <a:spcPct val="0"/>
              </a:spcAft>
              <a:buClr>
                <a:srgbClr val="F0AB00"/>
              </a:buClr>
              <a:buSzPct val="80000"/>
            </a:pPr>
            <a:r>
              <a:rPr lang="en-GB" sz="1600" b="1" kern="0" dirty="0">
                <a:solidFill>
                  <a:srgbClr val="FFC000"/>
                </a:solidFill>
                <a:latin typeface="Arial Black" panose="020B0A04020102020204" pitchFamily="34" charset="0"/>
                <a:ea typeface="Arial Unicode MS" pitchFamily="34" charset="-128"/>
                <a:cs typeface="Arial Unicode MS" pitchFamily="34" charset="-128"/>
              </a:rPr>
              <a:t>CELEBRATING 25 YEARS OF EXCELLENCE</a:t>
            </a:r>
            <a:endParaRPr lang="en-GB" sz="1600" b="1" kern="0" dirty="0">
              <a:solidFill>
                <a:schemeClr val="tx1">
                  <a:lumMod val="50000"/>
                  <a:lumOff val="50000"/>
                </a:schemeClr>
              </a:solidFill>
              <a:latin typeface="Arial Black" panose="020B0A04020102020204" pitchFamily="34" charset="0"/>
              <a:ea typeface="Arial Unicode MS" pitchFamily="34" charset="-128"/>
              <a:cs typeface="Arial Unicode MS" pitchFamily="34" charset="-128"/>
            </a:endParaRPr>
          </a:p>
          <a:p>
            <a:pPr algn="ctr" fontAlgn="base">
              <a:spcAft>
                <a:spcPct val="0"/>
              </a:spcAft>
              <a:buClr>
                <a:srgbClr val="F0AB00"/>
              </a:buClr>
              <a:buSzPct val="80000"/>
            </a:pPr>
            <a:r>
              <a:rPr lang="en-GB" sz="1200" i="1" kern="0" dirty="0">
                <a:solidFill>
                  <a:schemeClr val="tx1">
                    <a:lumMod val="50000"/>
                    <a:lumOff val="50000"/>
                  </a:schemeClr>
                </a:solidFill>
                <a:ea typeface="Arial Unicode MS" pitchFamily="34" charset="-128"/>
                <a:cs typeface="Arial Unicode MS" pitchFamily="34" charset="-128"/>
              </a:rPr>
              <a:t>A Continuous Journey of Transformation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de-DE" dirty="0"/>
          </a:p>
        </p:txBody>
      </p:sp>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a:t>Click to add content</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a:solidFill>
                <a:schemeClr val="tx1"/>
              </a:solidFill>
            </a:endParaRPr>
          </a:p>
        </p:txBody>
      </p:sp>
      <p:pic>
        <p:nvPicPr>
          <p:cNvPr id="6" name="Picture 5">
            <a:extLst>
              <a:ext uri="{FF2B5EF4-FFF2-40B4-BE49-F238E27FC236}">
                <a16:creationId xmlns:a16="http://schemas.microsoft.com/office/drawing/2014/main" id="{72B46314-C2AB-4C91-836D-11651862B2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48398" y="5131746"/>
            <a:ext cx="1222926" cy="14886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a:solidFill>
                  <a:schemeClr val="accent2"/>
                </a:solidFill>
                <a:latin typeface="+mj-lt"/>
                <a:ea typeface="+mj-ea"/>
                <a:cs typeface="+mj-cs"/>
              </a:rPr>
              <a:t>© 2018 MDS </a:t>
            </a:r>
            <a:r>
              <a:rPr lang="en-US" sz="2900" b="1" i="1" kern="1200" noProof="0" dirty="0">
                <a:solidFill>
                  <a:schemeClr val="accent2"/>
                </a:solidFill>
                <a:latin typeface="+mj-lt"/>
                <a:ea typeface="+mj-ea"/>
                <a:cs typeface="+mj-cs"/>
              </a:rPr>
              <a:t>ap</a:t>
            </a:r>
            <a:r>
              <a:rPr lang="en-US" sz="2900" b="1" kern="1200" noProof="0" dirty="0">
                <a:solidFill>
                  <a:schemeClr val="accent2"/>
                </a:solidFill>
                <a:latin typeface="+mj-lt"/>
                <a:ea typeface="+mj-ea"/>
                <a:cs typeface="+mj-cs"/>
              </a:rPr>
              <a:t>.</a:t>
            </a:r>
            <a:r>
              <a:rPr lang="en-US" sz="2900" b="1" kern="1200" baseline="0" noProof="0" dirty="0">
                <a:solidFill>
                  <a:schemeClr val="accent2"/>
                </a:solidFill>
                <a:latin typeface="+mj-lt"/>
                <a:ea typeface="+mj-ea"/>
                <a:cs typeface="+mj-cs"/>
              </a:rPr>
              <a:t> </a:t>
            </a:r>
            <a:r>
              <a:rPr lang="en-US" sz="2900" b="1" kern="1200" noProof="0" dirty="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69332"/>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2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MDSap Tech. </a:t>
            </a:r>
            <a:br>
              <a:rPr lang="en-US" sz="1200" kern="1200" noProof="1">
                <a:solidFill>
                  <a:schemeClr val="tx1"/>
                </a:solidFill>
                <a:latin typeface="Arial"/>
                <a:ea typeface="MS PGothic" pitchFamily="34" charset="-128"/>
                <a:cs typeface="+mn-cs"/>
              </a:rPr>
            </a:br>
            <a:r>
              <a:rPr lang="en-US" sz="1200" kern="1200" noProof="1">
                <a:solidFill>
                  <a:schemeClr val="tx1"/>
                </a:solidFill>
                <a:latin typeface="Arial"/>
                <a:ea typeface="MS PGothic" pitchFamily="34" charset="-128"/>
                <a:cs typeface="+mn-cs"/>
              </a:rPr>
              <a:t>The information contained herein may be changed without prior notice.</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endParaRPr lang="de-DE" sz="2900" b="1" kern="1200" noProof="0" dirty="0">
              <a:solidFill>
                <a:schemeClr val="accent2"/>
              </a:solidFill>
              <a:latin typeface="+mj-lt"/>
              <a:ea typeface="+mj-ea"/>
              <a:cs typeface="+mj-cs"/>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Closing Slide">
    <p:spTree>
      <p:nvGrpSpPr>
        <p:cNvPr id="1" name=""/>
        <p:cNvGrpSpPr/>
        <p:nvPr/>
      </p:nvGrpSpPr>
      <p:grpSpPr>
        <a:xfrm>
          <a:off x="0" y="0"/>
          <a:ext cx="0" cy="0"/>
          <a:chOff x="0" y="0"/>
          <a:chExt cx="0" cy="0"/>
        </a:xfrm>
      </p:grpSpPr>
      <p:sp>
        <p:nvSpPr>
          <p:cNvPr id="20" name="Text Placeholder 4"/>
          <p:cNvSpPr>
            <a:spLocks noGrp="1"/>
          </p:cNvSpPr>
          <p:nvPr>
            <p:ph type="body" sz="quarter" idx="23" hasCustomPrompt="1"/>
          </p:nvPr>
        </p:nvSpPr>
        <p:spPr>
          <a:xfrm>
            <a:off x="6130264" y="2522427"/>
            <a:ext cx="4712035" cy="225755"/>
          </a:xfrm>
          <a:prstGeom prst="rect">
            <a:avLst/>
          </a:prstGeom>
        </p:spPr>
        <p:txBody>
          <a:bodyPr vert="horz" lIns="0" tIns="0" rIns="0" bIns="0" anchor="b" anchorCtr="0">
            <a:spAutoFit/>
          </a:bodyPr>
          <a:lstStyle>
            <a:lvl1pPr marL="0" indent="0">
              <a:lnSpc>
                <a:spcPct val="100000"/>
              </a:lnSpc>
              <a:spcBef>
                <a:spcPts val="0"/>
              </a:spcBef>
              <a:spcAft>
                <a:spcPts val="0"/>
              </a:spcAft>
              <a:buNone/>
              <a:defRPr sz="1467">
                <a:solidFill>
                  <a:schemeClr val="tx1"/>
                </a:solidFill>
              </a:defRPr>
            </a:lvl1pPr>
            <a:lvl2pPr marL="525038" indent="0">
              <a:buNone/>
              <a:defRPr>
                <a:solidFill>
                  <a:srgbClr val="20343A"/>
                </a:solidFill>
              </a:defRPr>
            </a:lvl2pPr>
            <a:lvl3pPr marL="999266" indent="0">
              <a:buNone/>
              <a:defRPr>
                <a:solidFill>
                  <a:srgbClr val="20343A"/>
                </a:solidFill>
              </a:defRPr>
            </a:lvl3pPr>
            <a:lvl4pPr marL="1456558" indent="0">
              <a:buNone/>
              <a:defRPr>
                <a:solidFill>
                  <a:srgbClr val="20343A"/>
                </a:solidFill>
              </a:defRPr>
            </a:lvl4pPr>
            <a:lvl5pPr marL="1829166" indent="0">
              <a:buNone/>
              <a:defRPr>
                <a:solidFill>
                  <a:srgbClr val="20343A"/>
                </a:solidFill>
              </a:defRPr>
            </a:lvl5pPr>
          </a:lstStyle>
          <a:p>
            <a:pPr lvl="0"/>
            <a:r>
              <a:rPr lang="en-US" dirty="0"/>
              <a:t>Title Goes Here</a:t>
            </a:r>
          </a:p>
        </p:txBody>
      </p:sp>
      <p:sp>
        <p:nvSpPr>
          <p:cNvPr id="21" name="Text Placeholder 4"/>
          <p:cNvSpPr>
            <a:spLocks noGrp="1"/>
          </p:cNvSpPr>
          <p:nvPr>
            <p:ph type="body" sz="quarter" idx="24" hasCustomPrompt="1"/>
          </p:nvPr>
        </p:nvSpPr>
        <p:spPr>
          <a:xfrm>
            <a:off x="6130264" y="2771214"/>
            <a:ext cx="4712035" cy="225755"/>
          </a:xfrm>
          <a:prstGeom prst="rect">
            <a:avLst/>
          </a:prstGeom>
        </p:spPr>
        <p:txBody>
          <a:bodyPr vert="horz" lIns="0" tIns="0" rIns="0" bIns="0" anchor="b" anchorCtr="0">
            <a:spAutoFit/>
          </a:bodyPr>
          <a:lstStyle>
            <a:lvl1pPr marL="0" indent="0">
              <a:lnSpc>
                <a:spcPct val="100000"/>
              </a:lnSpc>
              <a:spcBef>
                <a:spcPts val="0"/>
              </a:spcBef>
              <a:spcAft>
                <a:spcPts val="0"/>
              </a:spcAft>
              <a:buNone/>
              <a:defRPr sz="1467">
                <a:solidFill>
                  <a:schemeClr val="tx1"/>
                </a:solidFill>
              </a:defRPr>
            </a:lvl1pPr>
            <a:lvl2pPr marL="525038" indent="0">
              <a:buNone/>
              <a:defRPr>
                <a:solidFill>
                  <a:srgbClr val="20343A"/>
                </a:solidFill>
              </a:defRPr>
            </a:lvl2pPr>
            <a:lvl3pPr marL="999266" indent="0">
              <a:buNone/>
              <a:defRPr>
                <a:solidFill>
                  <a:srgbClr val="20343A"/>
                </a:solidFill>
              </a:defRPr>
            </a:lvl3pPr>
            <a:lvl4pPr marL="1456558" indent="0">
              <a:buNone/>
              <a:defRPr>
                <a:solidFill>
                  <a:srgbClr val="20343A"/>
                </a:solidFill>
              </a:defRPr>
            </a:lvl4pPr>
            <a:lvl5pPr marL="1829166" indent="0">
              <a:buNone/>
              <a:defRPr>
                <a:solidFill>
                  <a:srgbClr val="20343A"/>
                </a:solidFill>
              </a:defRPr>
            </a:lvl5pPr>
          </a:lstStyle>
          <a:p>
            <a:pPr lvl="0"/>
            <a:r>
              <a:rPr lang="en-US" dirty="0" err="1"/>
              <a:t>First.Last@ca.com</a:t>
            </a:r>
            <a:endParaRPr lang="en-US" dirty="0"/>
          </a:p>
        </p:txBody>
      </p:sp>
      <p:sp>
        <p:nvSpPr>
          <p:cNvPr id="22" name="Text Placeholder 4"/>
          <p:cNvSpPr>
            <a:spLocks noGrp="1"/>
          </p:cNvSpPr>
          <p:nvPr>
            <p:ph type="body" sz="quarter" idx="25" hasCustomPrompt="1"/>
          </p:nvPr>
        </p:nvSpPr>
        <p:spPr>
          <a:xfrm>
            <a:off x="6130264" y="2174122"/>
            <a:ext cx="4712035" cy="328371"/>
          </a:xfrm>
          <a:prstGeom prst="rect">
            <a:avLst/>
          </a:prstGeom>
        </p:spPr>
        <p:txBody>
          <a:bodyPr vert="horz" lIns="0" tIns="0" rIns="0" bIns="0" anchor="b" anchorCtr="0">
            <a:spAutoFit/>
          </a:bodyPr>
          <a:lstStyle>
            <a:lvl1pPr marL="0" indent="0">
              <a:lnSpc>
                <a:spcPct val="100000"/>
              </a:lnSpc>
              <a:spcBef>
                <a:spcPts val="0"/>
              </a:spcBef>
              <a:spcAft>
                <a:spcPts val="0"/>
              </a:spcAft>
              <a:buNone/>
              <a:defRPr sz="2134" b="1" baseline="0">
                <a:solidFill>
                  <a:schemeClr val="tx1"/>
                </a:solidFill>
              </a:defRPr>
            </a:lvl1pPr>
            <a:lvl2pPr marL="525038" indent="0">
              <a:buNone/>
              <a:defRPr>
                <a:solidFill>
                  <a:srgbClr val="20343A"/>
                </a:solidFill>
              </a:defRPr>
            </a:lvl2pPr>
            <a:lvl3pPr marL="999266" indent="0">
              <a:buNone/>
              <a:defRPr>
                <a:solidFill>
                  <a:srgbClr val="20343A"/>
                </a:solidFill>
              </a:defRPr>
            </a:lvl3pPr>
            <a:lvl4pPr marL="1456558" indent="0">
              <a:buNone/>
              <a:defRPr>
                <a:solidFill>
                  <a:srgbClr val="20343A"/>
                </a:solidFill>
              </a:defRPr>
            </a:lvl4pPr>
            <a:lvl5pPr marL="1829166" indent="0">
              <a:buNone/>
              <a:defRPr>
                <a:solidFill>
                  <a:srgbClr val="20343A"/>
                </a:solidFill>
              </a:defRPr>
            </a:lvl5pPr>
          </a:lstStyle>
          <a:p>
            <a:pPr lvl="0"/>
            <a:r>
              <a:rPr lang="en-US" dirty="0" err="1"/>
              <a:t>Firstname</a:t>
            </a:r>
            <a:r>
              <a:rPr lang="en-US" dirty="0"/>
              <a:t> </a:t>
            </a:r>
            <a:r>
              <a:rPr lang="en-US" dirty="0" err="1"/>
              <a:t>Lastname</a:t>
            </a:r>
            <a:endParaRPr lang="en-US" dirty="0"/>
          </a:p>
        </p:txBody>
      </p:sp>
      <p:sp>
        <p:nvSpPr>
          <p:cNvPr id="23" name="Text Placeholder 4"/>
          <p:cNvSpPr>
            <a:spLocks noGrp="1"/>
          </p:cNvSpPr>
          <p:nvPr>
            <p:ph type="body" sz="quarter" idx="27" hasCustomPrompt="1"/>
          </p:nvPr>
        </p:nvSpPr>
        <p:spPr>
          <a:xfrm>
            <a:off x="6518742" y="3216615"/>
            <a:ext cx="4323555" cy="225755"/>
          </a:xfrm>
          <a:prstGeom prst="rect">
            <a:avLst/>
          </a:prstGeom>
        </p:spPr>
        <p:txBody>
          <a:bodyPr vert="horz" wrap="square" lIns="0" tIns="0" rIns="0" bIns="0" anchor="b" anchorCtr="0">
            <a:spAutoFit/>
          </a:bodyPr>
          <a:lstStyle>
            <a:lvl1pPr marL="0" indent="0">
              <a:lnSpc>
                <a:spcPct val="100000"/>
              </a:lnSpc>
              <a:spcBef>
                <a:spcPts val="0"/>
              </a:spcBef>
              <a:spcAft>
                <a:spcPts val="0"/>
              </a:spcAft>
              <a:buNone/>
              <a:defRPr sz="1467">
                <a:solidFill>
                  <a:schemeClr val="tx1"/>
                </a:solidFill>
              </a:defRPr>
            </a:lvl1pPr>
            <a:lvl2pPr marL="525038" indent="0">
              <a:buNone/>
              <a:defRPr>
                <a:solidFill>
                  <a:srgbClr val="20343A"/>
                </a:solidFill>
              </a:defRPr>
            </a:lvl2pPr>
            <a:lvl3pPr marL="999266" indent="0">
              <a:buNone/>
              <a:defRPr>
                <a:solidFill>
                  <a:srgbClr val="20343A"/>
                </a:solidFill>
              </a:defRPr>
            </a:lvl3pPr>
            <a:lvl4pPr marL="1456558" indent="0">
              <a:buNone/>
              <a:defRPr>
                <a:solidFill>
                  <a:srgbClr val="20343A"/>
                </a:solidFill>
              </a:defRPr>
            </a:lvl4pPr>
            <a:lvl5pPr marL="1829166" indent="0">
              <a:buNone/>
              <a:defRPr>
                <a:solidFill>
                  <a:srgbClr val="20343A"/>
                </a:solidFill>
              </a:defRPr>
            </a:lvl5pPr>
          </a:lstStyle>
          <a:p>
            <a:pPr lvl="0"/>
            <a:r>
              <a:rPr lang="en-US" dirty="0"/>
              <a:t>@</a:t>
            </a:r>
            <a:r>
              <a:rPr lang="en-US" dirty="0" err="1"/>
              <a:t>cainc</a:t>
            </a:r>
            <a:endParaRPr lang="en-US" dirty="0"/>
          </a:p>
        </p:txBody>
      </p:sp>
      <p:sp>
        <p:nvSpPr>
          <p:cNvPr id="24" name="Text Placeholder 4"/>
          <p:cNvSpPr>
            <a:spLocks noGrp="1"/>
          </p:cNvSpPr>
          <p:nvPr>
            <p:ph type="body" sz="quarter" idx="28" hasCustomPrompt="1"/>
          </p:nvPr>
        </p:nvSpPr>
        <p:spPr>
          <a:xfrm>
            <a:off x="6518742" y="3552655"/>
            <a:ext cx="4323555" cy="225755"/>
          </a:xfrm>
          <a:prstGeom prst="rect">
            <a:avLst/>
          </a:prstGeom>
        </p:spPr>
        <p:txBody>
          <a:bodyPr vert="horz" wrap="square" lIns="0" tIns="0" rIns="0" bIns="0" anchor="b" anchorCtr="0">
            <a:spAutoFit/>
          </a:bodyPr>
          <a:lstStyle>
            <a:lvl1pPr marL="0" indent="0">
              <a:lnSpc>
                <a:spcPct val="100000"/>
              </a:lnSpc>
              <a:spcBef>
                <a:spcPts val="0"/>
              </a:spcBef>
              <a:spcAft>
                <a:spcPts val="0"/>
              </a:spcAft>
              <a:buNone/>
              <a:defRPr sz="1467">
                <a:solidFill>
                  <a:schemeClr val="tx1"/>
                </a:solidFill>
              </a:defRPr>
            </a:lvl1pPr>
            <a:lvl2pPr marL="525038" indent="0">
              <a:buNone/>
              <a:defRPr>
                <a:solidFill>
                  <a:srgbClr val="20343A"/>
                </a:solidFill>
              </a:defRPr>
            </a:lvl2pPr>
            <a:lvl3pPr marL="999266" indent="0">
              <a:buNone/>
              <a:defRPr>
                <a:solidFill>
                  <a:srgbClr val="20343A"/>
                </a:solidFill>
              </a:defRPr>
            </a:lvl3pPr>
            <a:lvl4pPr marL="1456558" indent="0">
              <a:buNone/>
              <a:defRPr>
                <a:solidFill>
                  <a:srgbClr val="20343A"/>
                </a:solidFill>
              </a:defRPr>
            </a:lvl4pPr>
            <a:lvl5pPr marL="1829166" indent="0">
              <a:buNone/>
              <a:defRPr>
                <a:solidFill>
                  <a:srgbClr val="20343A"/>
                </a:solidFill>
              </a:defRPr>
            </a:lvl5pPr>
          </a:lstStyle>
          <a:p>
            <a:pPr lvl="0"/>
            <a:r>
              <a:rPr lang="en-US" dirty="0" err="1"/>
              <a:t>slideshare.net</a:t>
            </a:r>
            <a:r>
              <a:rPr lang="en-US" dirty="0"/>
              <a:t>/</a:t>
            </a:r>
            <a:r>
              <a:rPr lang="en-US" dirty="0" err="1"/>
              <a:t>CAinc</a:t>
            </a:r>
            <a:endParaRPr lang="en-US" dirty="0"/>
          </a:p>
        </p:txBody>
      </p:sp>
      <p:sp>
        <p:nvSpPr>
          <p:cNvPr id="25" name="Text Placeholder 4"/>
          <p:cNvSpPr>
            <a:spLocks noGrp="1"/>
          </p:cNvSpPr>
          <p:nvPr>
            <p:ph type="body" sz="quarter" idx="29" hasCustomPrompt="1"/>
          </p:nvPr>
        </p:nvSpPr>
        <p:spPr>
          <a:xfrm>
            <a:off x="6518742" y="3888697"/>
            <a:ext cx="4323555" cy="225755"/>
          </a:xfrm>
          <a:prstGeom prst="rect">
            <a:avLst/>
          </a:prstGeom>
        </p:spPr>
        <p:txBody>
          <a:bodyPr vert="horz" wrap="square" lIns="0" tIns="0" rIns="0" bIns="0" anchor="b" anchorCtr="0">
            <a:spAutoFit/>
          </a:bodyPr>
          <a:lstStyle>
            <a:lvl1pPr marL="0" indent="0">
              <a:lnSpc>
                <a:spcPct val="100000"/>
              </a:lnSpc>
              <a:spcBef>
                <a:spcPts val="0"/>
              </a:spcBef>
              <a:spcAft>
                <a:spcPts val="0"/>
              </a:spcAft>
              <a:buNone/>
              <a:defRPr sz="1467">
                <a:solidFill>
                  <a:schemeClr val="tx1"/>
                </a:solidFill>
              </a:defRPr>
            </a:lvl1pPr>
            <a:lvl2pPr marL="525038" indent="0">
              <a:buNone/>
              <a:defRPr>
                <a:solidFill>
                  <a:srgbClr val="20343A"/>
                </a:solidFill>
              </a:defRPr>
            </a:lvl2pPr>
            <a:lvl3pPr marL="999266" indent="0">
              <a:buNone/>
              <a:defRPr>
                <a:solidFill>
                  <a:srgbClr val="20343A"/>
                </a:solidFill>
              </a:defRPr>
            </a:lvl3pPr>
            <a:lvl4pPr marL="1456558" indent="0">
              <a:buNone/>
              <a:defRPr>
                <a:solidFill>
                  <a:srgbClr val="20343A"/>
                </a:solidFill>
              </a:defRPr>
            </a:lvl4pPr>
            <a:lvl5pPr marL="1829166" indent="0">
              <a:buNone/>
              <a:defRPr>
                <a:solidFill>
                  <a:srgbClr val="20343A"/>
                </a:solidFill>
              </a:defRPr>
            </a:lvl5pPr>
          </a:lstStyle>
          <a:p>
            <a:pPr lvl="0"/>
            <a:r>
              <a:rPr lang="en-US" dirty="0" err="1"/>
              <a:t>linkedin.com</a:t>
            </a:r>
            <a:r>
              <a:rPr lang="en-US" dirty="0"/>
              <a:t>/company/</a:t>
            </a:r>
            <a:r>
              <a:rPr lang="en-US" dirty="0" err="1"/>
              <a:t>ca</a:t>
            </a:r>
            <a:r>
              <a:rPr lang="en-US" dirty="0"/>
              <a:t>-technologies</a:t>
            </a:r>
          </a:p>
        </p:txBody>
      </p:sp>
      <p:sp>
        <p:nvSpPr>
          <p:cNvPr id="26" name="Text Placeholder 4"/>
          <p:cNvSpPr>
            <a:spLocks noGrp="1"/>
          </p:cNvSpPr>
          <p:nvPr>
            <p:ph type="body" sz="quarter" idx="30" hasCustomPrompt="1"/>
          </p:nvPr>
        </p:nvSpPr>
        <p:spPr>
          <a:xfrm>
            <a:off x="6130264" y="4333747"/>
            <a:ext cx="4712035" cy="287325"/>
          </a:xfrm>
          <a:prstGeom prst="rect">
            <a:avLst/>
          </a:prstGeom>
        </p:spPr>
        <p:txBody>
          <a:bodyPr vert="horz" lIns="0" tIns="0" rIns="0" bIns="0" anchor="b" anchorCtr="0">
            <a:spAutoFit/>
          </a:bodyPr>
          <a:lstStyle>
            <a:lvl1pPr marL="0" indent="0">
              <a:lnSpc>
                <a:spcPct val="100000"/>
              </a:lnSpc>
              <a:spcBef>
                <a:spcPts val="0"/>
              </a:spcBef>
              <a:spcAft>
                <a:spcPts val="0"/>
              </a:spcAft>
              <a:buNone/>
              <a:defRPr sz="1867" b="1" baseline="0">
                <a:solidFill>
                  <a:schemeClr val="tx1"/>
                </a:solidFill>
              </a:defRPr>
            </a:lvl1pPr>
            <a:lvl2pPr marL="525038" indent="0">
              <a:buNone/>
              <a:defRPr>
                <a:solidFill>
                  <a:srgbClr val="20343A"/>
                </a:solidFill>
              </a:defRPr>
            </a:lvl2pPr>
            <a:lvl3pPr marL="999266" indent="0">
              <a:buNone/>
              <a:defRPr>
                <a:solidFill>
                  <a:srgbClr val="20343A"/>
                </a:solidFill>
              </a:defRPr>
            </a:lvl3pPr>
            <a:lvl4pPr marL="1456558" indent="0">
              <a:buNone/>
              <a:defRPr>
                <a:solidFill>
                  <a:srgbClr val="20343A"/>
                </a:solidFill>
              </a:defRPr>
            </a:lvl4pPr>
            <a:lvl5pPr marL="1829166" indent="0">
              <a:buNone/>
              <a:defRPr>
                <a:solidFill>
                  <a:srgbClr val="20343A"/>
                </a:solidFill>
              </a:defRPr>
            </a:lvl5pPr>
          </a:lstStyle>
          <a:p>
            <a:pPr lvl="0"/>
            <a:r>
              <a:rPr lang="en-US" dirty="0"/>
              <a:t>Mdsaptech.com</a:t>
            </a:r>
          </a:p>
        </p:txBody>
      </p:sp>
      <p:cxnSp>
        <p:nvCxnSpPr>
          <p:cNvPr id="27" name="Straight Connector 26"/>
          <p:cNvCxnSpPr/>
          <p:nvPr userDrawn="1"/>
        </p:nvCxnSpPr>
        <p:spPr bwMode="gray">
          <a:xfrm>
            <a:off x="5297192" y="1782181"/>
            <a:ext cx="0" cy="3295228"/>
          </a:xfrm>
          <a:prstGeom prst="line">
            <a:avLst/>
          </a:prstGeom>
          <a:noFill/>
          <a:ln w="25400" cap="flat" cmpd="sng" algn="ctr">
            <a:gradFill flip="none" rotWithShape="1">
              <a:gsLst>
                <a:gs pos="0">
                  <a:schemeClr val="bg1">
                    <a:lumMod val="95000"/>
                  </a:schemeClr>
                </a:gs>
                <a:gs pos="100000">
                  <a:schemeClr val="bg1">
                    <a:lumMod val="95000"/>
                  </a:schemeClr>
                </a:gs>
                <a:gs pos="47000">
                  <a:sysClr val="window" lastClr="FFFFFF">
                    <a:lumMod val="85000"/>
                  </a:sysClr>
                </a:gs>
              </a:gsLst>
              <a:lin ang="16200000" scaled="0"/>
              <a:tileRect/>
            </a:gradFill>
            <a:prstDash val="solid"/>
          </a:ln>
          <a:effectLst/>
        </p:spPr>
      </p:cxn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2612" y="3257394"/>
            <a:ext cx="257850" cy="211174"/>
          </a:xfrm>
          <a:prstGeom prst="rect">
            <a:avLst/>
          </a:prstGeom>
        </p:spPr>
      </p:pic>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58945" y="3915019"/>
            <a:ext cx="253473" cy="196495"/>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60901" y="3566582"/>
            <a:ext cx="249562" cy="249555"/>
          </a:xfrm>
          <a:prstGeom prst="rect">
            <a:avLst/>
          </a:prstGeom>
        </p:spPr>
      </p:pic>
      <p:sp>
        <p:nvSpPr>
          <p:cNvPr id="14" name="TextBox 13">
            <a:extLst>
              <a:ext uri="{FF2B5EF4-FFF2-40B4-BE49-F238E27FC236}">
                <a16:creationId xmlns:a16="http://schemas.microsoft.com/office/drawing/2014/main" id="{8236B57B-FCC2-40BA-BAC5-1ED1C206A680}"/>
              </a:ext>
            </a:extLst>
          </p:cNvPr>
          <p:cNvSpPr txBox="1"/>
          <p:nvPr userDrawn="1"/>
        </p:nvSpPr>
        <p:spPr bwMode="black">
          <a:xfrm>
            <a:off x="324000" y="6622344"/>
            <a:ext cx="2067874" cy="153888"/>
          </a:xfrm>
          <a:prstGeom prst="rect">
            <a:avLst/>
          </a:prstGeom>
          <a:noFill/>
        </p:spPr>
        <p:txBody>
          <a:bodyPr wrap="none" lIns="0" tIns="0" rIns="0" bIns="0" rtlCol="0">
            <a:spAutoFit/>
          </a:bodyPr>
          <a:lstStyle/>
          <a:p>
            <a:pPr marL="158780" indent="-158780" algn="l">
              <a:buClr>
                <a:schemeClr val="tx1"/>
              </a:buClr>
              <a:buFont typeface="Arial" pitchFamily="34" charset="0"/>
              <a:buChar char="©"/>
              <a:tabLst/>
            </a:pPr>
            <a:r>
              <a:rPr lang="en-US" sz="1000" noProof="0" dirty="0">
                <a:solidFill>
                  <a:schemeClr val="tx1"/>
                </a:solidFill>
              </a:rPr>
              <a:t>2018 MDS </a:t>
            </a:r>
            <a:r>
              <a:rPr lang="en-US" sz="1000" i="1" noProof="0" dirty="0">
                <a:solidFill>
                  <a:schemeClr val="tx1"/>
                </a:solidFill>
              </a:rPr>
              <a:t>ap.</a:t>
            </a:r>
            <a:r>
              <a:rPr lang="en-US" sz="1000" noProof="0" dirty="0">
                <a:solidFill>
                  <a:schemeClr val="tx1"/>
                </a:solidFill>
              </a:rPr>
              <a:t> All rights reserved.</a:t>
            </a:r>
          </a:p>
        </p:txBody>
      </p:sp>
      <p:pic>
        <p:nvPicPr>
          <p:cNvPr id="3" name="Picture 2">
            <a:extLst>
              <a:ext uri="{FF2B5EF4-FFF2-40B4-BE49-F238E27FC236}">
                <a16:creationId xmlns:a16="http://schemas.microsoft.com/office/drawing/2014/main" id="{CE5338DE-11F6-4883-8E7C-02A31FF7DEF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593251" y="1838510"/>
            <a:ext cx="2504736" cy="3048941"/>
          </a:xfrm>
          <a:prstGeom prst="rect">
            <a:avLst/>
          </a:prstGeom>
        </p:spPr>
      </p:pic>
    </p:spTree>
    <p:extLst>
      <p:ext uri="{BB962C8B-B14F-4D97-AF65-F5344CB8AC3E}">
        <p14:creationId xmlns:p14="http://schemas.microsoft.com/office/powerpoint/2010/main" val="1104812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latin typeface="Calibri" panose="020F0502020204030204" pitchFamily="34" charset="0"/>
                <a:cs typeface="Calibri" panose="020F0502020204030204" pitchFamily="34" charset="0"/>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Name/Department (delete if not needed)</a:t>
            </a:r>
            <a:br>
              <a:rPr lang="en-US" dirty="0"/>
            </a:br>
            <a:r>
              <a:rPr lang="en-US" dirty="0"/>
              <a:t>Month 00, 2017</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Calibri" panose="020F0502020204030204" pitchFamily="34" charset="0"/>
                <a:cs typeface="Calibri" panose="020F0502020204030204" pitchFamily="34" charset="0"/>
              </a:defRPr>
            </a:lvl1pPr>
          </a:lstStyle>
          <a:p>
            <a:r>
              <a:rPr lang="en-US" sz="3600" dirty="0"/>
              <a:t>Alternate Presentation Title</a:t>
            </a:r>
            <a:br>
              <a:rPr lang="en-US" sz="3600" dirty="0"/>
            </a:br>
            <a:r>
              <a:rPr lang="en-US" sz="3600" dirty="0"/>
              <a:t>Breaks to Two Lines</a:t>
            </a:r>
            <a:endParaRPr lang="de-DE" dirty="0"/>
          </a:p>
        </p:txBody>
      </p:sp>
      <p:pic>
        <p:nvPicPr>
          <p:cNvPr id="12" name="Picture 11">
            <a:extLst>
              <a:ext uri="{FF2B5EF4-FFF2-40B4-BE49-F238E27FC236}">
                <a16:creationId xmlns:a16="http://schemas.microsoft.com/office/drawing/2014/main" id="{D4F481E8-0C9C-4ED0-8789-E91B86049B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92221" y="306162"/>
            <a:ext cx="1232978" cy="1500867"/>
          </a:xfrm>
          <a:prstGeom prst="rect">
            <a:avLst/>
          </a:prstGeom>
        </p:spPr>
      </p:pic>
      <p:sp>
        <p:nvSpPr>
          <p:cNvPr id="13" name="TextBox 12">
            <a:extLst>
              <a:ext uri="{FF2B5EF4-FFF2-40B4-BE49-F238E27FC236}">
                <a16:creationId xmlns:a16="http://schemas.microsoft.com/office/drawing/2014/main" id="{EAD2080A-2FB8-4929-999C-3A7B7E7676DC}"/>
              </a:ext>
            </a:extLst>
          </p:cNvPr>
          <p:cNvSpPr txBox="1"/>
          <p:nvPr userDrawn="1"/>
        </p:nvSpPr>
        <p:spPr>
          <a:xfrm>
            <a:off x="324000" y="6481554"/>
            <a:ext cx="11545200" cy="377026"/>
          </a:xfrm>
          <a:prstGeom prst="rect">
            <a:avLst/>
          </a:prstGeom>
          <a:noFill/>
        </p:spPr>
        <p:txBody>
          <a:bodyPr wrap="square" lIns="0" tIns="0" rIns="0" bIns="0" rtlCol="0">
            <a:spAutoFit/>
          </a:bodyPr>
          <a:lstStyle/>
          <a:p>
            <a:pPr algn="ctr" fontAlgn="base">
              <a:spcAft>
                <a:spcPct val="0"/>
              </a:spcAft>
              <a:buClr>
                <a:srgbClr val="F0AB00"/>
              </a:buClr>
              <a:buSzPct val="80000"/>
            </a:pPr>
            <a:r>
              <a:rPr lang="en-GB" sz="1400" b="1" kern="0" dirty="0">
                <a:solidFill>
                  <a:srgbClr val="FFC000"/>
                </a:solidFill>
                <a:latin typeface="Calibri" panose="020F0502020204030204" pitchFamily="34" charset="0"/>
                <a:ea typeface="Arial Unicode MS" pitchFamily="34" charset="-128"/>
                <a:cs typeface="Calibri" panose="020F0502020204030204" pitchFamily="34" charset="0"/>
              </a:rPr>
              <a:t>CELEBRATING 25 YEARS OF EXCELLENCE</a:t>
            </a:r>
            <a:endParaRPr lang="en-GB" sz="1400" b="1" kern="0" dirty="0">
              <a:solidFill>
                <a:schemeClr val="tx1">
                  <a:lumMod val="50000"/>
                  <a:lumOff val="50000"/>
                </a:schemeClr>
              </a:solidFill>
              <a:latin typeface="Calibri" panose="020F0502020204030204" pitchFamily="34" charset="0"/>
              <a:ea typeface="Arial Unicode MS" pitchFamily="34" charset="-128"/>
              <a:cs typeface="Calibri" panose="020F0502020204030204" pitchFamily="34" charset="0"/>
            </a:endParaRPr>
          </a:p>
          <a:p>
            <a:pPr algn="ctr" fontAlgn="base">
              <a:spcAft>
                <a:spcPct val="0"/>
              </a:spcAft>
              <a:buClr>
                <a:srgbClr val="F0AB00"/>
              </a:buClr>
              <a:buSzPct val="80000"/>
            </a:pPr>
            <a:r>
              <a:rPr lang="en-GB" sz="1050" i="1" kern="0" dirty="0">
                <a:solidFill>
                  <a:schemeClr val="tx1">
                    <a:lumMod val="50000"/>
                    <a:lumOff val="50000"/>
                  </a:schemeClr>
                </a:solidFill>
                <a:latin typeface="Calibri" panose="020F0502020204030204" pitchFamily="34" charset="0"/>
                <a:ea typeface="Arial Unicode MS" pitchFamily="34" charset="-128"/>
                <a:cs typeface="Calibri" panose="020F0502020204030204" pitchFamily="34" charset="0"/>
              </a:rPr>
              <a:t>A Continuous Journey of Transformation</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113" y="324075"/>
            <a:ext cx="11330950" cy="738171"/>
          </a:xfrm>
        </p:spPr>
        <p:txBody>
          <a:bodyPr anchor="t" anchorCtr="0">
            <a:noAutofit/>
          </a:bodyPr>
          <a:lstStyle>
            <a:lvl1pPr>
              <a:defRPr sz="4801">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432113" y="1500219"/>
            <a:ext cx="9122375" cy="492557"/>
          </a:xfrm>
        </p:spPr>
        <p:txBody>
          <a:bodyPr anchor="t" anchorCtr="0">
            <a:noAutofit/>
          </a:bodyPr>
          <a:lstStyle>
            <a:lvl1pPr marL="0" marR="0" indent="0" algn="l" defTabSz="914583"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5" name="Rectangle 4"/>
          <p:cNvSpPr/>
          <p:nvPr userDrawn="1"/>
        </p:nvSpPr>
        <p:spPr bwMode="gray">
          <a:xfrm>
            <a:off x="432113" y="0"/>
            <a:ext cx="11330950" cy="162038"/>
          </a:xfrm>
          <a:prstGeom prst="rect">
            <a:avLst/>
          </a:prstGeom>
          <a:solidFill>
            <a:schemeClr val="accent1"/>
          </a:solidFill>
          <a:ln w="9525"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600" kern="0" dirty="0">
              <a:solidFill>
                <a:srgbClr val="000000"/>
              </a:solidFill>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05AF0827-A409-435B-86CE-2E6C1DEB5E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95962" y="5039179"/>
            <a:ext cx="1264065" cy="1538709"/>
          </a:xfrm>
          <a:prstGeom prst="rect">
            <a:avLst/>
          </a:prstGeom>
        </p:spPr>
      </p:pic>
    </p:spTree>
    <p:extLst>
      <p:ext uri="{BB962C8B-B14F-4D97-AF65-F5344CB8AC3E}">
        <p14:creationId xmlns:p14="http://schemas.microsoft.com/office/powerpoint/2010/main" val="3440727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432113" y="1500219"/>
            <a:ext cx="9122375" cy="492557"/>
          </a:xfrm>
        </p:spPr>
        <p:txBody>
          <a:bodyPr anchor="t" anchorCtr="0">
            <a:noAutofit/>
          </a:bodyPr>
          <a:lstStyle>
            <a:lvl1pPr marL="0" marR="0" indent="0" algn="l" defTabSz="914583"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32113" y="324075"/>
            <a:ext cx="11330950" cy="923544"/>
          </a:xfrm>
        </p:spPr>
        <p:txBody>
          <a:bodyPr anchor="t" anchorCtr="0">
            <a:noAutofit/>
          </a:bodyPr>
          <a:lstStyle>
            <a:lvl1pPr>
              <a:defRPr sz="3001">
                <a:solidFill>
                  <a:sysClr val="windowText" lastClr="000000"/>
                </a:solidFill>
                <a:latin typeface="+mj-lt"/>
              </a:defRPr>
            </a:lvl1pPr>
          </a:lstStyle>
          <a:p>
            <a:r>
              <a:rPr lang="en-US" sz="3001" dirty="0"/>
              <a:t>Alternate Presentation Title</a:t>
            </a:r>
            <a:br>
              <a:rPr lang="en-US" sz="3001" dirty="0"/>
            </a:br>
            <a:r>
              <a:rPr lang="en-US" sz="3001" dirty="0"/>
              <a:t>Breaks to Two Lines</a:t>
            </a:r>
            <a:endParaRPr lang="de-DE" dirty="0"/>
          </a:p>
        </p:txBody>
      </p:sp>
      <p:sp>
        <p:nvSpPr>
          <p:cNvPr id="5" name="Rectangle 4"/>
          <p:cNvSpPr/>
          <p:nvPr userDrawn="1"/>
        </p:nvSpPr>
        <p:spPr bwMode="gray">
          <a:xfrm>
            <a:off x="432113" y="0"/>
            <a:ext cx="11330950" cy="162038"/>
          </a:xfrm>
          <a:prstGeom prst="rect">
            <a:avLst/>
          </a:prstGeom>
          <a:solidFill>
            <a:schemeClr val="accent1"/>
          </a:solidFill>
          <a:ln w="9525"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600" kern="0" dirty="0">
              <a:solidFill>
                <a:srgbClr val="000000"/>
              </a:solidFill>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2B8BCA4E-5389-4BB9-AC97-8D5ADA6200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95962" y="5039179"/>
            <a:ext cx="1264065" cy="1538709"/>
          </a:xfrm>
          <a:prstGeom prst="rect">
            <a:avLst/>
          </a:prstGeom>
        </p:spPr>
      </p:pic>
    </p:spTree>
    <p:extLst>
      <p:ext uri="{BB962C8B-B14F-4D97-AF65-F5344CB8AC3E}">
        <p14:creationId xmlns:p14="http://schemas.microsoft.com/office/powerpoint/2010/main" val="116758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32113" y="2444966"/>
            <a:ext cx="11330950" cy="738835"/>
          </a:xfrm>
        </p:spPr>
        <p:txBody>
          <a:bodyPr anchor="t" anchorCtr="0">
            <a:noAutofit/>
          </a:bodyPr>
          <a:lstStyle>
            <a:lvl1pPr>
              <a:defRPr sz="4801">
                <a:solidFill>
                  <a:schemeClr val="tx1"/>
                </a:solidFill>
                <a:latin typeface="+mj-lt"/>
              </a:defRPr>
            </a:lvl1pPr>
          </a:lstStyle>
          <a:p>
            <a:r>
              <a:rPr lang="en-US" dirty="0"/>
              <a:t>Thank you</a:t>
            </a:r>
            <a:endParaRPr lang="de-DE" dirty="0"/>
          </a:p>
        </p:txBody>
      </p:sp>
      <p:sp>
        <p:nvSpPr>
          <p:cNvPr id="12" name="Rectangle 11"/>
          <p:cNvSpPr/>
          <p:nvPr userDrawn="1"/>
        </p:nvSpPr>
        <p:spPr bwMode="gray">
          <a:xfrm>
            <a:off x="432113" y="0"/>
            <a:ext cx="11330950" cy="162038"/>
          </a:xfrm>
          <a:prstGeom prst="rect">
            <a:avLst/>
          </a:prstGeom>
          <a:solidFill>
            <a:schemeClr val="accent1"/>
          </a:solidFill>
          <a:ln w="9525" algn="ctr">
            <a:noFill/>
            <a:miter lim="800000"/>
            <a:headEnd/>
            <a:tailEnd/>
          </a:ln>
        </p:spPr>
        <p:txBody>
          <a:bodyPr lIns="90021" tIns="72017" rIns="90021" bIns="72017" rtlCol="0" anchor="ctr"/>
          <a:lstStyle/>
          <a:p>
            <a:pPr algn="ctr" defTabSz="914583" fontAlgn="base">
              <a:spcBef>
                <a:spcPct val="50000"/>
              </a:spcBef>
              <a:spcAft>
                <a:spcPct val="0"/>
              </a:spcAft>
              <a:buClr>
                <a:srgbClr val="F0AB00"/>
              </a:buClr>
              <a:buSzPct val="80000"/>
            </a:pPr>
            <a:endParaRPr lang="en-US" sz="1600" kern="0" dirty="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432113" y="4605451"/>
            <a:ext cx="11331350" cy="1477670"/>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7" name="Picture 6">
            <a:extLst>
              <a:ext uri="{FF2B5EF4-FFF2-40B4-BE49-F238E27FC236}">
                <a16:creationId xmlns:a16="http://schemas.microsoft.com/office/drawing/2014/main" id="{BB8EE1BF-EDB0-4FF6-8E1C-141C0FD61F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98998" y="4605451"/>
            <a:ext cx="1264065" cy="1538709"/>
          </a:xfrm>
          <a:prstGeom prst="rect">
            <a:avLst/>
          </a:prstGeom>
        </p:spPr>
      </p:pic>
    </p:spTree>
    <p:extLst>
      <p:ext uri="{BB962C8B-B14F-4D97-AF65-F5344CB8AC3E}">
        <p14:creationId xmlns:p14="http://schemas.microsoft.com/office/powerpoint/2010/main" val="375662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432113" y="1692392"/>
            <a:ext cx="11329234" cy="3832705"/>
          </a:xfrm>
        </p:spPr>
        <p:txBody>
          <a:bodyPr>
            <a:noAutofit/>
          </a:bodyPr>
          <a:lstStyle>
            <a:lvl1pPr marL="0" marR="0" indent="0" algn="l" defTabSz="914583" rtl="0" eaLnBrk="1" fontAlgn="auto" latinLnBrk="0" hangingPunct="1">
              <a:lnSpc>
                <a:spcPct val="100000"/>
              </a:lnSpc>
              <a:spcBef>
                <a:spcPts val="1200"/>
              </a:spcBef>
              <a:spcAft>
                <a:spcPts val="0"/>
              </a:spcAft>
              <a:buClr>
                <a:schemeClr val="accent1"/>
              </a:buClr>
              <a:buSzPct val="80000"/>
              <a:buFontTx/>
              <a:buNone/>
              <a:tabLst/>
              <a:defRPr b="0"/>
            </a:lvl1pPr>
            <a:lvl2pPr marL="180036" marR="0" indent="-180036" algn="l" defTabSz="914583"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72" marR="0" indent="-181011" algn="l" defTabSz="914583"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507" marR="0" indent="-177836" algn="l" defTabSz="914583"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108">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extLst>
      <p:ext uri="{BB962C8B-B14F-4D97-AF65-F5344CB8AC3E}">
        <p14:creationId xmlns:p14="http://schemas.microsoft.com/office/powerpoint/2010/main" val="25666950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extLst>
      <p:ext uri="{BB962C8B-B14F-4D97-AF65-F5344CB8AC3E}">
        <p14:creationId xmlns:p14="http://schemas.microsoft.com/office/powerpoint/2010/main" val="34701590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432113" y="1691078"/>
            <a:ext cx="11329234"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23534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432113" y="1692391"/>
            <a:ext cx="5555046"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555046"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2436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113" y="324075"/>
            <a:ext cx="1133095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432113" y="1692391"/>
            <a:ext cx="3629745"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8" y="1692391"/>
            <a:ext cx="3629745"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95418" y="1692391"/>
            <a:ext cx="3629745"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28730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432113" y="1691080"/>
            <a:ext cx="5555046"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555046"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432113" y="3574319"/>
            <a:ext cx="5555046" cy="2508804"/>
          </a:xfrm>
          <a:solidFill>
            <a:schemeClr val="bg1">
              <a:lumMod val="95000"/>
            </a:schemeClr>
          </a:solidFill>
        </p:spPr>
        <p:txBody>
          <a:bodyPr tIns="504000" anchor="t" anchorCtr="0"/>
          <a:lstStyle>
            <a:lvl1pPr algn="ctr">
              <a:defRPr b="0"/>
            </a:lvl1pPr>
          </a:lstStyle>
          <a:p>
            <a:r>
              <a:rPr lang="en-US" dirty="0"/>
              <a:t>Click icon to add picture</a:t>
            </a:r>
            <a:endParaRPr lang="de-DE" dirty="0"/>
          </a:p>
        </p:txBody>
      </p:sp>
      <p:sp>
        <p:nvSpPr>
          <p:cNvPr id="11" name="Picture Placeholder 4"/>
          <p:cNvSpPr>
            <a:spLocks noGrp="1"/>
          </p:cNvSpPr>
          <p:nvPr>
            <p:ph type="pic" sz="quarter" idx="16"/>
          </p:nvPr>
        </p:nvSpPr>
        <p:spPr bwMode="gray">
          <a:xfrm>
            <a:off x="6208016" y="3574319"/>
            <a:ext cx="5555046" cy="2508804"/>
          </a:xfrm>
          <a:solidFill>
            <a:schemeClr val="bg1">
              <a:lumMod val="95000"/>
            </a:schemeClr>
          </a:solidFill>
        </p:spPr>
        <p:txBody>
          <a:bodyPr tIns="504000" anchor="t" anchorCtr="0"/>
          <a:lstStyle>
            <a:lvl1pPr algn="ctr">
              <a:defRPr b="0"/>
            </a:lvl1pPr>
          </a:lstStyle>
          <a:p>
            <a:r>
              <a:rPr lang="en-US" dirty="0"/>
              <a:t>Click icon to add picture</a:t>
            </a:r>
            <a:endParaRPr lang="de-DE" dirty="0"/>
          </a:p>
        </p:txBody>
      </p:sp>
    </p:spTree>
    <p:extLst>
      <p:ext uri="{BB962C8B-B14F-4D97-AF65-F5344CB8AC3E}">
        <p14:creationId xmlns:p14="http://schemas.microsoft.com/office/powerpoint/2010/main" val="40281428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436146" y="1691081"/>
            <a:ext cx="11327116" cy="4396805"/>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extLst>
      <p:ext uri="{BB962C8B-B14F-4D97-AF65-F5344CB8AC3E}">
        <p14:creationId xmlns:p14="http://schemas.microsoft.com/office/powerpoint/2010/main" val="37164640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latin typeface="Calibri" panose="020F0502020204030204" pitchFamily="34" charset="0"/>
                <a:cs typeface="Calibri" panose="020F0502020204030204" pitchFamily="34" charset="0"/>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Name/Department (delete if not needed)</a:t>
            </a:r>
            <a:br>
              <a:rPr lang="en-US" dirty="0"/>
            </a:br>
            <a:r>
              <a:rPr lang="en-US" dirty="0"/>
              <a:t>Month 00, 2017</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Calibri" panose="020F0502020204030204" pitchFamily="34" charset="0"/>
                <a:cs typeface="Calibri" panose="020F0502020204030204" pitchFamily="34" charset="0"/>
              </a:defRPr>
            </a:lvl1pPr>
          </a:lstStyle>
          <a:p>
            <a:r>
              <a:rPr lang="en-US" sz="3600" dirty="0"/>
              <a:t>Alternate Presentation Title</a:t>
            </a:r>
            <a:br>
              <a:rPr lang="en-US" sz="3600" dirty="0"/>
            </a:br>
            <a:r>
              <a:rPr lang="en-US" sz="3600" dirty="0"/>
              <a:t>Breaks to Two Lines</a:t>
            </a:r>
            <a:endParaRPr lang="de-DE" dirty="0"/>
          </a:p>
        </p:txBody>
      </p:sp>
      <p:pic>
        <p:nvPicPr>
          <p:cNvPr id="5" name="Picture 4">
            <a:extLst>
              <a:ext uri="{FF2B5EF4-FFF2-40B4-BE49-F238E27FC236}">
                <a16:creationId xmlns:a16="http://schemas.microsoft.com/office/drawing/2014/main" id="{D6476B12-0998-429F-B396-7B2A8FD174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24712" y="324076"/>
            <a:ext cx="1446612" cy="1760918"/>
          </a:xfrm>
          <a:prstGeom prst="rect">
            <a:avLst/>
          </a:prstGeom>
        </p:spPr>
      </p:pic>
      <p:sp>
        <p:nvSpPr>
          <p:cNvPr id="7" name="TextBox 6">
            <a:extLst>
              <a:ext uri="{FF2B5EF4-FFF2-40B4-BE49-F238E27FC236}">
                <a16:creationId xmlns:a16="http://schemas.microsoft.com/office/drawing/2014/main" id="{DBD4E9D3-3456-4BBE-9DB5-29B7ED5450B4}"/>
              </a:ext>
            </a:extLst>
          </p:cNvPr>
          <p:cNvSpPr txBox="1"/>
          <p:nvPr userDrawn="1"/>
        </p:nvSpPr>
        <p:spPr>
          <a:xfrm>
            <a:off x="115613" y="6296492"/>
            <a:ext cx="12195175" cy="430887"/>
          </a:xfrm>
          <a:prstGeom prst="rect">
            <a:avLst/>
          </a:prstGeom>
          <a:noFill/>
        </p:spPr>
        <p:txBody>
          <a:bodyPr wrap="square" lIns="0" tIns="0" rIns="0" bIns="0" rtlCol="0">
            <a:spAutoFit/>
          </a:bodyPr>
          <a:lstStyle/>
          <a:p>
            <a:pPr algn="ctr" fontAlgn="base">
              <a:spcAft>
                <a:spcPct val="0"/>
              </a:spcAft>
              <a:buClr>
                <a:srgbClr val="F0AB00"/>
              </a:buClr>
              <a:buSzPct val="80000"/>
            </a:pPr>
            <a:r>
              <a:rPr lang="en-GB" sz="1600" b="1" kern="0" dirty="0">
                <a:solidFill>
                  <a:srgbClr val="FFC000"/>
                </a:solidFill>
                <a:latin typeface="Calibri" panose="020F0502020204030204" pitchFamily="34" charset="0"/>
                <a:ea typeface="Arial Unicode MS" pitchFamily="34" charset="-128"/>
                <a:cs typeface="Calibri" panose="020F0502020204030204" pitchFamily="34" charset="0"/>
              </a:rPr>
              <a:t>CELEBRATING 25 YEARS OF EXCELLENCE</a:t>
            </a:r>
            <a:endParaRPr lang="en-GB" sz="1600" b="1" kern="0" dirty="0">
              <a:solidFill>
                <a:schemeClr val="tx1">
                  <a:lumMod val="50000"/>
                  <a:lumOff val="50000"/>
                </a:schemeClr>
              </a:solidFill>
              <a:latin typeface="Calibri" panose="020F0502020204030204" pitchFamily="34" charset="0"/>
              <a:ea typeface="Arial Unicode MS" pitchFamily="34" charset="-128"/>
              <a:cs typeface="Calibri" panose="020F0502020204030204" pitchFamily="34" charset="0"/>
            </a:endParaRPr>
          </a:p>
          <a:p>
            <a:pPr algn="ctr" fontAlgn="base">
              <a:spcAft>
                <a:spcPct val="0"/>
              </a:spcAft>
              <a:buClr>
                <a:srgbClr val="F0AB00"/>
              </a:buClr>
              <a:buSzPct val="80000"/>
            </a:pPr>
            <a:r>
              <a:rPr lang="en-GB" sz="1200" i="1" kern="0" dirty="0">
                <a:solidFill>
                  <a:schemeClr val="tx1">
                    <a:lumMod val="50000"/>
                    <a:lumOff val="50000"/>
                  </a:schemeClr>
                </a:solidFill>
                <a:latin typeface="Calibri" panose="020F0502020204030204" pitchFamily="34" charset="0"/>
                <a:ea typeface="Arial Unicode MS" pitchFamily="34" charset="-128"/>
                <a:cs typeface="Calibri" panose="020F0502020204030204" pitchFamily="34" charset="0"/>
              </a:rPr>
              <a:t>A Continuous Journey of Transformation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432113" y="1692392"/>
            <a:ext cx="11329234" cy="2816808"/>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13833671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Referenc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5403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Sub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759" y="250434"/>
            <a:ext cx="10975658" cy="430887"/>
          </a:xfrm>
        </p:spPr>
        <p:txBody>
          <a:bodyPr>
            <a:spAutoFit/>
          </a:bodyPr>
          <a:lstStyle>
            <a:lvl1pPr>
              <a:defRPr/>
            </a:lvl1pPr>
          </a:lstStyle>
          <a:p>
            <a:r>
              <a:rPr lang="en-US" dirty="0"/>
              <a:t>Title - Title Case, Calibri 28 </a:t>
            </a:r>
            <a:r>
              <a:rPr lang="en-US" dirty="0" err="1"/>
              <a:t>Pt</a:t>
            </a:r>
            <a:endParaRPr lang="en-US" dirty="0"/>
          </a:p>
        </p:txBody>
      </p:sp>
      <p:sp>
        <p:nvSpPr>
          <p:cNvPr id="5" name="Content Placeholder 5"/>
          <p:cNvSpPr>
            <a:spLocks noGrp="1"/>
          </p:cNvSpPr>
          <p:nvPr>
            <p:ph sz="quarter" idx="11" hasCustomPrompt="1"/>
          </p:nvPr>
        </p:nvSpPr>
        <p:spPr>
          <a:xfrm>
            <a:off x="613151" y="866082"/>
            <a:ext cx="10968884" cy="338633"/>
          </a:xfrm>
        </p:spPr>
        <p:txBody>
          <a:bodyPr vert="horz" lIns="91436" tIns="0" rIns="91436" bIns="0" rtlCol="0" anchor="t">
            <a:spAutoFit/>
          </a:bodyPr>
          <a:lstStyle>
            <a:lvl1pPr algn="l" defTabSz="609682" rtl="0" eaLnBrk="1" latinLnBrk="0" hangingPunct="1">
              <a:lnSpc>
                <a:spcPct val="90000"/>
              </a:lnSpc>
              <a:spcBef>
                <a:spcPct val="0"/>
              </a:spcBef>
              <a:buNone/>
              <a:defRPr lang="en-US" sz="2400" b="0" kern="1200" smtClean="0">
                <a:solidFill>
                  <a:schemeClr val="tx1"/>
                </a:solidFill>
                <a:latin typeface="+mj-lt"/>
                <a:ea typeface="+mj-ea"/>
                <a:cs typeface="+mj-cs"/>
              </a:defRPr>
            </a:lvl1pPr>
            <a:lvl2pPr algn="l" defTabSz="609682" rtl="0" eaLnBrk="1" latinLnBrk="0" hangingPunct="1">
              <a:lnSpc>
                <a:spcPct val="90000"/>
              </a:lnSpc>
              <a:spcBef>
                <a:spcPct val="0"/>
              </a:spcBef>
              <a:buNone/>
              <a:defRPr lang="en-US" sz="3701" b="0" kern="1200" smtClean="0">
                <a:solidFill>
                  <a:schemeClr val="tx1"/>
                </a:solidFill>
                <a:latin typeface="+mj-lt"/>
                <a:ea typeface="+mj-ea"/>
                <a:cs typeface="+mj-cs"/>
              </a:defRPr>
            </a:lvl2pPr>
            <a:lvl3pPr algn="l" defTabSz="609682" rtl="0" eaLnBrk="1" latinLnBrk="0" hangingPunct="1">
              <a:lnSpc>
                <a:spcPct val="90000"/>
              </a:lnSpc>
              <a:spcBef>
                <a:spcPct val="0"/>
              </a:spcBef>
              <a:buNone/>
              <a:defRPr lang="en-US" sz="3701" b="0" kern="1200" smtClean="0">
                <a:solidFill>
                  <a:schemeClr val="tx1"/>
                </a:solidFill>
                <a:latin typeface="+mj-lt"/>
                <a:ea typeface="+mj-ea"/>
                <a:cs typeface="+mj-cs"/>
              </a:defRPr>
            </a:lvl3pPr>
            <a:lvl4pPr algn="l" defTabSz="609682" rtl="0" eaLnBrk="1" latinLnBrk="0" hangingPunct="1">
              <a:lnSpc>
                <a:spcPct val="90000"/>
              </a:lnSpc>
              <a:spcBef>
                <a:spcPct val="0"/>
              </a:spcBef>
              <a:buNone/>
              <a:defRPr lang="en-US" sz="3701" b="0" kern="1200" smtClean="0">
                <a:solidFill>
                  <a:schemeClr val="tx1"/>
                </a:solidFill>
                <a:latin typeface="+mj-lt"/>
                <a:ea typeface="+mj-ea"/>
                <a:cs typeface="+mj-cs"/>
              </a:defRPr>
            </a:lvl4pPr>
            <a:lvl5pPr algn="l" defTabSz="609682" rtl="0" eaLnBrk="1" latinLnBrk="0" hangingPunct="1">
              <a:lnSpc>
                <a:spcPct val="90000"/>
              </a:lnSpc>
              <a:spcBef>
                <a:spcPct val="0"/>
              </a:spcBef>
              <a:buNone/>
              <a:defRPr lang="en-US" sz="3701" b="0" kern="1200" dirty="0" smtClean="0">
                <a:solidFill>
                  <a:schemeClr val="tx1"/>
                </a:solidFill>
                <a:latin typeface="+mj-lt"/>
                <a:ea typeface="+mj-ea"/>
                <a:cs typeface="+mj-cs"/>
              </a:defRPr>
            </a:lvl5pPr>
          </a:lstStyle>
          <a:p>
            <a:pPr lvl="0"/>
            <a:r>
              <a:rPr lang="en-US" dirty="0"/>
              <a:t>Subtitle | 18 </a:t>
            </a:r>
            <a:r>
              <a:rPr lang="en-US" dirty="0" err="1"/>
              <a:t>Pt</a:t>
            </a:r>
            <a:r>
              <a:rPr lang="en-US" dirty="0"/>
              <a:t> | Max 2 Lines | Max Character: 100 </a:t>
            </a:r>
          </a:p>
        </p:txBody>
      </p:sp>
    </p:spTree>
    <p:extLst>
      <p:ext uri="{BB962C8B-B14F-4D97-AF65-F5344CB8AC3E}">
        <p14:creationId xmlns:p14="http://schemas.microsoft.com/office/powerpoint/2010/main" val="277486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Pr>
        <a:blipFill dpi="0" rotWithShape="1">
          <a:blip r:embed="rId2" cstate="screen">
            <a:alphaModFix amt="95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a:effectLst>
            <a:outerShdw blurRad="50800" dist="50800" dir="5400000" sx="26000" sy="26000" algn="ctr" rotWithShape="0">
              <a:srgbClr val="000000">
                <a:alpha val="43137"/>
              </a:srgbClr>
            </a:outerShdw>
          </a:effectLst>
        </p:spPr>
        <p:txBody>
          <a:bodyPr anchor="t" anchorCtr="0">
            <a:noAutofit/>
          </a:bodyPr>
          <a:lstStyle>
            <a:lvl1pPr algn="ctr">
              <a:defRPr sz="5400" baseline="0">
                <a:solidFill>
                  <a:srgbClr val="FFC000"/>
                </a:solidFill>
                <a:effectLst>
                  <a:outerShdw blurRad="50800" dist="50800" dir="5400000" sx="103000" sy="103000" algn="ctr" rotWithShape="0">
                    <a:srgbClr val="000000">
                      <a:alpha val="53000"/>
                    </a:srgbClr>
                  </a:outerShdw>
                </a:effectLst>
                <a:latin typeface="Calibri" panose="020F0502020204030204" pitchFamily="34" charset="0"/>
                <a:cs typeface="Calibri" panose="020F0502020204030204" pitchFamily="34" charset="0"/>
              </a:defRPr>
            </a:lvl1pPr>
          </a:lstStyle>
          <a:p>
            <a:r>
              <a:rPr lang="en-US" dirty="0"/>
              <a:t>SECTION DIVIDER</a:t>
            </a:r>
            <a:endParaRPr lang="de-DE" dirty="0"/>
          </a:p>
        </p:txBody>
      </p:sp>
      <p:sp>
        <p:nvSpPr>
          <p:cNvPr id="93" name="Text Placeholder 92"/>
          <p:cNvSpPr>
            <a:spLocks noGrp="1"/>
          </p:cNvSpPr>
          <p:nvPr>
            <p:ph type="body" sz="quarter" idx="10" hasCustomPrompt="1"/>
          </p:nvPr>
        </p:nvSpPr>
        <p:spPr>
          <a:xfrm>
            <a:off x="324000" y="3507212"/>
            <a:ext cx="11545200" cy="620857"/>
          </a:xfrm>
          <a:effectLst>
            <a:glow rad="800100">
              <a:schemeClr val="tx1"/>
            </a:glow>
          </a:effectLst>
        </p:spPr>
        <p:txBody>
          <a:bodyPr/>
          <a:lstStyle>
            <a:lvl1pPr algn="ctr">
              <a:spcBef>
                <a:spcPts val="1429"/>
              </a:spcBef>
              <a:defRPr sz="3600" b="0" i="1" baseline="0">
                <a:solidFill>
                  <a:schemeClr val="bg1"/>
                </a:solidFill>
                <a:effectLst>
                  <a:outerShdw blurRad="50800" dist="50800" sx="1000" sy="1000" algn="ctr" rotWithShape="0">
                    <a:srgbClr val="000000"/>
                  </a:outerShdw>
                </a:effectLst>
                <a:latin typeface="Calibri" panose="020F0502020204030204" pitchFamily="34" charset="0"/>
                <a:cs typeface="Calibri" panose="020F0502020204030204" pitchFamily="34" charset="0"/>
              </a:defRPr>
            </a:lvl1pPr>
          </a:lstStyle>
          <a:p>
            <a:r>
              <a:rPr lang="en-US" dirty="0"/>
              <a:t>Subtitle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atin typeface="Calibri" panose="020F0502020204030204" pitchFamily="34" charset="0"/>
                <a:cs typeface="Calibri" panose="020F0502020204030204" pitchFamily="34" charset="0"/>
              </a:defRPr>
            </a:lvl1pPr>
          </a:lstStyle>
          <a:p>
            <a:r>
              <a:rPr lang="en-US" dirty="0"/>
              <a:t>Click icon to add picture</a:t>
            </a: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Calibri" panose="020F0502020204030204" pitchFamily="34" charset="0"/>
                <a:cs typeface="Calibri" panose="020F0502020204030204" pitchFamily="34" charset="0"/>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atin typeface="Calibri" panose="020F0502020204030204" pitchFamily="34" charset="0"/>
                <a:cs typeface="Calibri" panose="020F0502020204030204" pitchFamily="34" charset="0"/>
              </a:defRPr>
            </a:lvl1pPr>
          </a:lstStyle>
          <a:p>
            <a:r>
              <a:rPr lang="en-US" dirty="0"/>
              <a:t>Subtitle if needed</a:t>
            </a:r>
          </a:p>
        </p:txBody>
      </p:sp>
      <p:pic>
        <p:nvPicPr>
          <p:cNvPr id="6" name="Picture 5">
            <a:extLst>
              <a:ext uri="{FF2B5EF4-FFF2-40B4-BE49-F238E27FC236}">
                <a16:creationId xmlns:a16="http://schemas.microsoft.com/office/drawing/2014/main" id="{A72168DA-90B1-4285-90F3-AFEF77E1FC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48398" y="5131746"/>
            <a:ext cx="1222926" cy="1488631"/>
          </a:xfrm>
          <a:prstGeom prst="rect">
            <a:avLst/>
          </a:prstGeom>
        </p:spPr>
      </p:pic>
      <p:sp>
        <p:nvSpPr>
          <p:cNvPr id="7" name="TextBox 6">
            <a:extLst>
              <a:ext uri="{FF2B5EF4-FFF2-40B4-BE49-F238E27FC236}">
                <a16:creationId xmlns:a16="http://schemas.microsoft.com/office/drawing/2014/main" id="{07CA0000-155A-4A7C-B94A-9003154AC077}"/>
              </a:ext>
            </a:extLst>
          </p:cNvPr>
          <p:cNvSpPr txBox="1"/>
          <p:nvPr userDrawn="1"/>
        </p:nvSpPr>
        <p:spPr>
          <a:xfrm>
            <a:off x="115613" y="6296492"/>
            <a:ext cx="12195175" cy="430887"/>
          </a:xfrm>
          <a:prstGeom prst="rect">
            <a:avLst/>
          </a:prstGeom>
          <a:noFill/>
        </p:spPr>
        <p:txBody>
          <a:bodyPr wrap="square" lIns="0" tIns="0" rIns="0" bIns="0" rtlCol="0">
            <a:spAutoFit/>
          </a:bodyPr>
          <a:lstStyle/>
          <a:p>
            <a:pPr algn="ctr" fontAlgn="base">
              <a:spcAft>
                <a:spcPct val="0"/>
              </a:spcAft>
              <a:buClr>
                <a:srgbClr val="F0AB00"/>
              </a:buClr>
              <a:buSzPct val="80000"/>
            </a:pPr>
            <a:r>
              <a:rPr lang="en-GB" sz="1600" b="1" kern="0" dirty="0">
                <a:solidFill>
                  <a:srgbClr val="FFC000"/>
                </a:solidFill>
                <a:latin typeface="Calibri" panose="020F0502020204030204" pitchFamily="34" charset="0"/>
                <a:ea typeface="Arial Unicode MS" pitchFamily="34" charset="-128"/>
                <a:cs typeface="Calibri" panose="020F0502020204030204" pitchFamily="34" charset="0"/>
              </a:rPr>
              <a:t>CELEBRATING 25 YEARS OF EXCELLENCE</a:t>
            </a:r>
            <a:endParaRPr lang="en-GB" sz="1600" b="1" kern="0" dirty="0">
              <a:solidFill>
                <a:schemeClr val="tx1">
                  <a:lumMod val="50000"/>
                  <a:lumOff val="50000"/>
                </a:schemeClr>
              </a:solidFill>
              <a:latin typeface="Calibri" panose="020F0502020204030204" pitchFamily="34" charset="0"/>
              <a:ea typeface="Arial Unicode MS" pitchFamily="34" charset="-128"/>
              <a:cs typeface="Calibri" panose="020F0502020204030204" pitchFamily="34" charset="0"/>
            </a:endParaRPr>
          </a:p>
          <a:p>
            <a:pPr algn="ctr" fontAlgn="base">
              <a:spcAft>
                <a:spcPct val="0"/>
              </a:spcAft>
              <a:buClr>
                <a:srgbClr val="F0AB00"/>
              </a:buClr>
              <a:buSzPct val="80000"/>
            </a:pPr>
            <a:r>
              <a:rPr lang="en-GB" sz="1200" i="1" kern="0" dirty="0">
                <a:solidFill>
                  <a:schemeClr val="tx1">
                    <a:lumMod val="50000"/>
                    <a:lumOff val="50000"/>
                  </a:schemeClr>
                </a:solidFill>
                <a:latin typeface="Calibri" panose="020F0502020204030204" pitchFamily="34" charset="0"/>
                <a:ea typeface="Arial Unicode MS" pitchFamily="34" charset="-128"/>
                <a:cs typeface="Calibri" panose="020F0502020204030204" pitchFamily="34" charset="0"/>
              </a:rPr>
              <a:t>A Continuous Journey of Transformation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Calibri" panose="020F0502020204030204" pitchFamily="34" charset="0"/>
                <a:cs typeface="Calibri" panose="020F0502020204030204" pitchFamily="34" charset="0"/>
              </a:defRPr>
            </a:lvl1pPr>
          </a:lstStyle>
          <a:p>
            <a:r>
              <a:rPr lang="en-US" dirty="0"/>
              <a:t>Thank you</a:t>
            </a:r>
            <a:endParaRPr lang="de-DE" dirty="0"/>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atin typeface="Calibri" panose="020F0502020204030204" pitchFamily="34" charset="0"/>
                <a:cs typeface="Calibri" panose="020F0502020204030204" pitchFamily="34" charset="0"/>
              </a:defRPr>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6" name="TextBox 5"/>
          <p:cNvSpPr txBox="1"/>
          <p:nvPr userDrawn="1"/>
        </p:nvSpPr>
        <p:spPr bwMode="black">
          <a:xfrm>
            <a:off x="324000" y="6622344"/>
            <a:ext cx="1893147" cy="153888"/>
          </a:xfrm>
          <a:prstGeom prst="rect">
            <a:avLst/>
          </a:prstGeom>
          <a:noFill/>
        </p:spPr>
        <p:txBody>
          <a:bodyPr wrap="none" lIns="0" tIns="0" rIns="0" bIns="0" rtlCol="0">
            <a:spAutoFit/>
          </a:bodyPr>
          <a:lstStyle/>
          <a:p>
            <a:pPr marL="158780" indent="-158780" algn="l">
              <a:buClr>
                <a:schemeClr val="tx1"/>
              </a:buClr>
              <a:buFont typeface="Arial" pitchFamily="34" charset="0"/>
              <a:buChar char="©"/>
              <a:tabLst/>
            </a:pPr>
            <a:r>
              <a:rPr lang="en-US" sz="1000" noProof="0" dirty="0">
                <a:solidFill>
                  <a:schemeClr val="tx1"/>
                </a:solidFill>
                <a:latin typeface="Calibri" panose="020F0502020204030204" pitchFamily="34" charset="0"/>
                <a:cs typeface="Calibri" panose="020F0502020204030204" pitchFamily="34" charset="0"/>
              </a:rPr>
              <a:t>2018 MDS </a:t>
            </a:r>
            <a:r>
              <a:rPr lang="en-US" sz="1000" i="1" noProof="0" dirty="0">
                <a:solidFill>
                  <a:schemeClr val="tx1"/>
                </a:solidFill>
                <a:latin typeface="Calibri" panose="020F0502020204030204" pitchFamily="34" charset="0"/>
                <a:cs typeface="Calibri" panose="020F0502020204030204" pitchFamily="34" charset="0"/>
              </a:rPr>
              <a:t>ap.</a:t>
            </a:r>
            <a:r>
              <a:rPr lang="en-US" sz="1000" noProof="0" dirty="0">
                <a:solidFill>
                  <a:schemeClr val="tx1"/>
                </a:solidFill>
                <a:latin typeface="Calibri" panose="020F0502020204030204" pitchFamily="34" charset="0"/>
                <a:cs typeface="Calibri" panose="020F0502020204030204" pitchFamily="34" charset="0"/>
              </a:rPr>
              <a:t> All rights reserved.</a:t>
            </a:r>
          </a:p>
        </p:txBody>
      </p:sp>
      <p:pic>
        <p:nvPicPr>
          <p:cNvPr id="7" name="Picture 6">
            <a:extLst>
              <a:ext uri="{FF2B5EF4-FFF2-40B4-BE49-F238E27FC236}">
                <a16:creationId xmlns:a16="http://schemas.microsoft.com/office/drawing/2014/main" id="{9BB01A40-9962-4FD3-B2C8-7E8BFF1A2C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05241" y="4311598"/>
            <a:ext cx="1463959" cy="1782033"/>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solidFill>
                  <a:schemeClr val="tx1"/>
                </a:solidFill>
              </a:defRPr>
            </a:lvl1pPr>
          </a:lstStyle>
          <a:p>
            <a:r>
              <a:rPr lang="en-US" noProof="0" dirty="0"/>
              <a:t>Insert page title</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file:////Users/pawelzdral/Library/Containers/com.microsoft.Outlook/Data/Library/Caches/Signatures/signature_1824786466" TargetMode="Externa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6683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8" name="Straight Connector 7"/>
          <p:cNvCxnSpPr/>
          <p:nvPr/>
        </p:nvCxnSpPr>
        <p:spPr>
          <a:xfrm>
            <a:off x="324000" y="1046423"/>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latin typeface="Calibri" panose="020F0502020204030204" pitchFamily="34" charset="0"/>
                <a:cs typeface="Calibri" panose="020F0502020204030204" pitchFamily="34" charset="0"/>
              </a:rPr>
              <a:pPr marL="111525" indent="-111525" algn="r">
                <a:buClr>
                  <a:schemeClr val="accent2"/>
                </a:buClr>
                <a:buFont typeface="Arial" pitchFamily="34" charset="0"/>
                <a:buNone/>
              </a:pPr>
              <a:t>‹#›</a:t>
            </a:fld>
            <a:endParaRPr lang="en-US" sz="1000" noProof="0"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E669156-D1BE-408E-887D-88E39F792968}"/>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1171583" y="90944"/>
            <a:ext cx="717589" cy="873499"/>
          </a:xfrm>
          <a:prstGeom prst="rect">
            <a:avLst/>
          </a:prstGeom>
        </p:spPr>
      </p:pic>
      <p:sp>
        <p:nvSpPr>
          <p:cNvPr id="11" name="TextBox 10">
            <a:extLst>
              <a:ext uri="{FF2B5EF4-FFF2-40B4-BE49-F238E27FC236}">
                <a16:creationId xmlns:a16="http://schemas.microsoft.com/office/drawing/2014/main" id="{87E1672B-BF8C-42DB-8EA6-BD41C634386E}"/>
              </a:ext>
            </a:extLst>
          </p:cNvPr>
          <p:cNvSpPr txBox="1"/>
          <p:nvPr userDrawn="1"/>
        </p:nvSpPr>
        <p:spPr>
          <a:xfrm>
            <a:off x="-988" y="6475977"/>
            <a:ext cx="12195175" cy="284693"/>
          </a:xfrm>
          <a:prstGeom prst="rect">
            <a:avLst/>
          </a:prstGeom>
          <a:noFill/>
        </p:spPr>
        <p:txBody>
          <a:bodyPr wrap="square" lIns="0" tIns="0" rIns="0" bIns="0" rtlCol="0">
            <a:spAutoFit/>
          </a:bodyPr>
          <a:lstStyle/>
          <a:p>
            <a:pPr algn="ctr" fontAlgn="base">
              <a:spcAft>
                <a:spcPct val="0"/>
              </a:spcAft>
              <a:buClr>
                <a:srgbClr val="F0AB00"/>
              </a:buClr>
              <a:buSzPct val="80000"/>
            </a:pPr>
            <a:r>
              <a:rPr lang="en-GB" sz="1050" b="1" kern="0" dirty="0">
                <a:solidFill>
                  <a:srgbClr val="FFC000"/>
                </a:solidFill>
                <a:latin typeface="Calibri" panose="020F0502020204030204" pitchFamily="34" charset="0"/>
                <a:ea typeface="Arial Unicode MS" pitchFamily="34" charset="-128"/>
                <a:cs typeface="Calibri" panose="020F0502020204030204" pitchFamily="34" charset="0"/>
              </a:rPr>
              <a:t>CELEBRATING 25 YEARS OF EXCELLENCE</a:t>
            </a:r>
          </a:p>
          <a:p>
            <a:pPr algn="ctr" fontAlgn="base">
              <a:spcAft>
                <a:spcPct val="0"/>
              </a:spcAft>
              <a:buClr>
                <a:srgbClr val="F0AB00"/>
              </a:buClr>
              <a:buSzPct val="80000"/>
            </a:pPr>
            <a:r>
              <a:rPr lang="en-GB" sz="800" i="1" kern="0" dirty="0">
                <a:solidFill>
                  <a:schemeClr val="tx1">
                    <a:lumMod val="50000"/>
                    <a:lumOff val="50000"/>
                  </a:schemeClr>
                </a:solidFill>
                <a:latin typeface="Calibri" panose="020F0502020204030204" pitchFamily="34" charset="0"/>
                <a:ea typeface="Arial Unicode MS" pitchFamily="34" charset="-128"/>
                <a:cs typeface="Calibri" panose="020F0502020204030204" pitchFamily="34" charset="0"/>
              </a:rPr>
              <a:t>A Continuous Journey of Transformation</a:t>
            </a:r>
          </a:p>
        </p:txBody>
      </p:sp>
      <p:pic>
        <p:nvPicPr>
          <p:cNvPr id="9" name="Obraz 2" descr="id:image002.png@01D35171.24111550">
            <a:extLst>
              <a:ext uri="{FF2B5EF4-FFF2-40B4-BE49-F238E27FC236}">
                <a16:creationId xmlns:a16="http://schemas.microsoft.com/office/drawing/2014/main" id="{720D52D1-BE42-7F4C-A47B-44F7CE7C7B03}"/>
              </a:ext>
            </a:extLst>
          </p:cNvPr>
          <p:cNvPicPr>
            <a:picLocks noChangeAspect="1" noChangeArrowheads="1"/>
          </p:cNvPicPr>
          <p:nvPr userDrawn="1"/>
        </p:nvPicPr>
        <p:blipFill>
          <a:blip r:embed="rId35" r:link="rId36">
            <a:extLst>
              <a:ext uri="{28A0092B-C50C-407E-A947-70E740481C1C}">
                <a14:useLocalDpi xmlns:a14="http://schemas.microsoft.com/office/drawing/2010/main" val="0"/>
              </a:ext>
            </a:extLst>
          </a:blip>
          <a:srcRect/>
          <a:stretch>
            <a:fillRect/>
          </a:stretch>
        </p:blipFill>
        <p:spPr bwMode="auto">
          <a:xfrm>
            <a:off x="86181" y="6399391"/>
            <a:ext cx="656719" cy="382091"/>
          </a:xfrm>
          <a:prstGeom prst="rect">
            <a:avLst/>
          </a:prstGeom>
          <a:noFill/>
          <a:extLst>
            <a:ext uri="{909E8E84-426E-40DD-AFC4-6F175D3DCCD1}">
              <a14:hiddenFill xmlns:a14="http://schemas.microsoft.com/office/drawing/2010/main">
                <a:solidFill>
                  <a:srgbClr val="FFFFFF"/>
                </a:solidFill>
              </a14:hiddenFill>
            </a:ext>
          </a:extLst>
        </p:spPr>
      </p:pic>
      <p:pic>
        <p:nvPicPr>
          <p:cNvPr id="10" name="Obraz 5">
            <a:extLst>
              <a:ext uri="{FF2B5EF4-FFF2-40B4-BE49-F238E27FC236}">
                <a16:creationId xmlns:a16="http://schemas.microsoft.com/office/drawing/2014/main" id="{38E01874-C5F2-9C41-AD1E-99EBC6B47E31}"/>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t="19241" b="19241"/>
          <a:stretch/>
        </p:blipFill>
        <p:spPr>
          <a:xfrm>
            <a:off x="10756849" y="6432049"/>
            <a:ext cx="1349684" cy="377410"/>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 id="2147483707" r:id="rId2"/>
    <p:sldLayoutId id="2147483708" r:id="rId3"/>
    <p:sldLayoutId id="2147483704" r:id="rId4"/>
    <p:sldLayoutId id="2147483689" r:id="rId5"/>
    <p:sldLayoutId id="2147483702" r:id="rId6"/>
    <p:sldLayoutId id="2147483684" r:id="rId7"/>
    <p:sldLayoutId id="2147483665" r:id="rId8"/>
    <p:sldLayoutId id="2147483683" r:id="rId9"/>
    <p:sldLayoutId id="2147483710" r:id="rId10"/>
    <p:sldLayoutId id="2147483686" r:id="rId11"/>
    <p:sldLayoutId id="2147483669" r:id="rId12"/>
    <p:sldLayoutId id="2147483691" r:id="rId13"/>
    <p:sldLayoutId id="2147483688" r:id="rId14"/>
    <p:sldLayoutId id="2147483703" r:id="rId15"/>
    <p:sldLayoutId id="2147483692" r:id="rId16"/>
    <p:sldLayoutId id="2147483674" r:id="rId17"/>
    <p:sldLayoutId id="2147483705" r:id="rId18"/>
    <p:sldLayoutId id="2147483740" r:id="rId19"/>
    <p:sldLayoutId id="2147483721" r:id="rId20"/>
    <p:sldLayoutId id="2147483722" r:id="rId21"/>
    <p:sldLayoutId id="2147483725" r:id="rId22"/>
    <p:sldLayoutId id="2147483726" r:id="rId23"/>
    <p:sldLayoutId id="2147483727" r:id="rId24"/>
    <p:sldLayoutId id="2147483728" r:id="rId25"/>
    <p:sldLayoutId id="2147483729" r:id="rId26"/>
    <p:sldLayoutId id="2147483730" r:id="rId27"/>
    <p:sldLayoutId id="2147483734" r:id="rId28"/>
    <p:sldLayoutId id="2147483735" r:id="rId29"/>
    <p:sldLayoutId id="2147483736" r:id="rId30"/>
    <p:sldLayoutId id="2147483738" r:id="rId31"/>
    <p:sldLayoutId id="2147483743" r:id="rId32"/>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hdr="0" ftr="0" dt="0"/>
  <p:txStyles>
    <p:titleStyle>
      <a:lvl1pPr algn="l" defTabSz="1088776" rtl="0" eaLnBrk="1" latinLnBrk="0" hangingPunct="1">
        <a:spcBef>
          <a:spcPct val="0"/>
        </a:spcBef>
        <a:buNone/>
        <a:defRPr sz="2800" b="1"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simplicable.com/new/machine-data" TargetMode="Externa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launchpad.support.sap.com/#/notes/2007688"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F8D5D3-5693-4F59-A15F-C2671EAECEA1}"/>
              </a:ext>
            </a:extLst>
          </p:cNvPr>
          <p:cNvSpPr>
            <a:spLocks noGrp="1"/>
          </p:cNvSpPr>
          <p:nvPr>
            <p:ph type="ctrTitle"/>
          </p:nvPr>
        </p:nvSpPr>
        <p:spPr>
          <a:xfrm>
            <a:off x="425136" y="224063"/>
            <a:ext cx="9719610" cy="1107996"/>
          </a:xfrm>
        </p:spPr>
        <p:txBody>
          <a:bodyPr/>
          <a:lstStyle/>
          <a:p>
            <a:r>
              <a:rPr lang="cs-CZ" b="0" dirty="0"/>
              <a:t>Co je nového ve světě databází</a:t>
            </a:r>
            <a:r>
              <a:rPr lang="en-US" b="0" dirty="0"/>
              <a:t> SAP/</a:t>
            </a:r>
            <a:r>
              <a:rPr lang="en-US" b="0" dirty="0" err="1"/>
              <a:t>Sybas</a:t>
            </a:r>
            <a:r>
              <a:rPr lang="cs-CZ" b="0" dirty="0"/>
              <a:t>e</a:t>
            </a:r>
            <a:br>
              <a:rPr lang="pl-PL" sz="3200" dirty="0">
                <a:solidFill>
                  <a:schemeClr val="accent1"/>
                </a:solidFill>
              </a:rPr>
            </a:br>
            <a:r>
              <a:rPr lang="pl-PL" sz="2400" dirty="0"/>
              <a:t>Část 1: SAP IQ </a:t>
            </a:r>
            <a:endParaRPr lang="en-GB" sz="3200" dirty="0">
              <a:solidFill>
                <a:schemeClr val="accent1"/>
              </a:solidFill>
              <a:latin typeface="Calibri" panose="020F0502020204030204" pitchFamily="34" charset="0"/>
              <a:cs typeface="Calibri" panose="020F0502020204030204" pitchFamily="34" charset="0"/>
            </a:endParaRPr>
          </a:p>
        </p:txBody>
      </p:sp>
      <p:sp>
        <p:nvSpPr>
          <p:cNvPr id="6" name="Subtitle 5">
            <a:extLst>
              <a:ext uri="{FF2B5EF4-FFF2-40B4-BE49-F238E27FC236}">
                <a16:creationId xmlns:a16="http://schemas.microsoft.com/office/drawing/2014/main" id="{63D00123-4A82-42A9-83AC-790C6B4979E0}"/>
              </a:ext>
            </a:extLst>
          </p:cNvPr>
          <p:cNvSpPr>
            <a:spLocks noGrp="1"/>
          </p:cNvSpPr>
          <p:nvPr>
            <p:ph type="subTitle" idx="1"/>
          </p:nvPr>
        </p:nvSpPr>
        <p:spPr>
          <a:xfrm>
            <a:off x="467998" y="1794076"/>
            <a:ext cx="8305065" cy="290917"/>
          </a:xfrm>
        </p:spPr>
        <p:txBody>
          <a:bodyPr/>
          <a:lstStyle/>
          <a:p>
            <a:r>
              <a:rPr lang="pl-PL" dirty="0">
                <a:latin typeface="Calibri" panose="020F0502020204030204" pitchFamily="34" charset="0"/>
                <a:cs typeface="Calibri" panose="020F0502020204030204" pitchFamily="34" charset="0"/>
              </a:rPr>
              <a:t>Jakub Vajda, konzultant</a:t>
            </a:r>
          </a:p>
        </p:txBody>
      </p:sp>
    </p:spTree>
    <p:extLst>
      <p:ext uri="{BB962C8B-B14F-4D97-AF65-F5344CB8AC3E}">
        <p14:creationId xmlns:p14="http://schemas.microsoft.com/office/powerpoint/2010/main" val="2892093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 výzvy</a:t>
            </a:r>
            <a:endParaRPr lang="en-US" sz="3200" dirty="0">
              <a:solidFill>
                <a:schemeClr val="accent2"/>
              </a:solidFill>
            </a:endParaRPr>
          </a:p>
        </p:txBody>
      </p:sp>
      <p:pic>
        <p:nvPicPr>
          <p:cNvPr id="6" name="Obrázek 5">
            <a:extLst>
              <a:ext uri="{FF2B5EF4-FFF2-40B4-BE49-F238E27FC236}">
                <a16:creationId xmlns:a16="http://schemas.microsoft.com/office/drawing/2014/main" id="{E207CB82-D03B-428B-8A74-FA4943B940DD}"/>
              </a:ext>
            </a:extLst>
          </p:cNvPr>
          <p:cNvPicPr>
            <a:picLocks noChangeAspect="1"/>
          </p:cNvPicPr>
          <p:nvPr/>
        </p:nvPicPr>
        <p:blipFill>
          <a:blip r:embed="rId3"/>
          <a:stretch>
            <a:fillRect/>
          </a:stretch>
        </p:blipFill>
        <p:spPr>
          <a:xfrm>
            <a:off x="2753109" y="1124842"/>
            <a:ext cx="6686982" cy="5288872"/>
          </a:xfrm>
          <a:prstGeom prst="rect">
            <a:avLst/>
          </a:prstGeom>
        </p:spPr>
      </p:pic>
    </p:spTree>
    <p:extLst>
      <p:ext uri="{BB962C8B-B14F-4D97-AF65-F5344CB8AC3E}">
        <p14:creationId xmlns:p14="http://schemas.microsoft.com/office/powerpoint/2010/main" val="368670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 klíčové trendy</a:t>
            </a:r>
            <a:endParaRPr lang="en-US" sz="3200" dirty="0">
              <a:solidFill>
                <a:schemeClr val="accent2"/>
              </a:solidFill>
            </a:endParaRPr>
          </a:p>
        </p:txBody>
      </p:sp>
      <p:pic>
        <p:nvPicPr>
          <p:cNvPr id="6" name="Obrázek 5">
            <a:extLst>
              <a:ext uri="{FF2B5EF4-FFF2-40B4-BE49-F238E27FC236}">
                <a16:creationId xmlns:a16="http://schemas.microsoft.com/office/drawing/2014/main" id="{0BD17A6F-9901-4C5D-84C5-218C55300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147" y="1123010"/>
            <a:ext cx="9018906" cy="5165696"/>
          </a:xfrm>
          <a:prstGeom prst="rect">
            <a:avLst/>
          </a:prstGeom>
        </p:spPr>
      </p:pic>
    </p:spTree>
    <p:extLst>
      <p:ext uri="{BB962C8B-B14F-4D97-AF65-F5344CB8AC3E}">
        <p14:creationId xmlns:p14="http://schemas.microsoft.com/office/powerpoint/2010/main" val="1472088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 klíčové trendy</a:t>
            </a:r>
            <a:endParaRPr lang="en-US" sz="3200" dirty="0">
              <a:solidFill>
                <a:schemeClr val="accent2"/>
              </a:solidFill>
            </a:endParaRPr>
          </a:p>
        </p:txBody>
      </p:sp>
      <p:pic>
        <p:nvPicPr>
          <p:cNvPr id="4" name="Obrázek 3">
            <a:extLst>
              <a:ext uri="{FF2B5EF4-FFF2-40B4-BE49-F238E27FC236}">
                <a16:creationId xmlns:a16="http://schemas.microsoft.com/office/drawing/2014/main" id="{0022A876-02A3-451F-A61B-D27E191B23EF}"/>
              </a:ext>
            </a:extLst>
          </p:cNvPr>
          <p:cNvPicPr>
            <a:picLocks noChangeAspect="1"/>
          </p:cNvPicPr>
          <p:nvPr/>
        </p:nvPicPr>
        <p:blipFill>
          <a:blip r:embed="rId3"/>
          <a:stretch>
            <a:fillRect/>
          </a:stretch>
        </p:blipFill>
        <p:spPr>
          <a:xfrm>
            <a:off x="2092243" y="1268491"/>
            <a:ext cx="8008714" cy="4601280"/>
          </a:xfrm>
          <a:prstGeom prst="rect">
            <a:avLst/>
          </a:prstGeom>
        </p:spPr>
      </p:pic>
    </p:spTree>
    <p:extLst>
      <p:ext uri="{BB962C8B-B14F-4D97-AF65-F5344CB8AC3E}">
        <p14:creationId xmlns:p14="http://schemas.microsoft.com/office/powerpoint/2010/main" val="2471611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r>
              <a:rPr lang="pl-PL" sz="2000" dirty="0"/>
              <a:t>Rostoucí objemy dat</a:t>
            </a:r>
          </a:p>
          <a:p>
            <a:pPr marL="722925" lvl="3" indent="-263525">
              <a:lnSpc>
                <a:spcPct val="150000"/>
              </a:lnSpc>
              <a:buFont typeface="Wingdings" panose="05000000000000000000" pitchFamily="2" charset="2"/>
              <a:buChar char=""/>
            </a:pPr>
            <a:r>
              <a:rPr lang="pl-PL" sz="1800" dirty="0"/>
              <a:t>Strojová (Machine-Generated) data</a:t>
            </a:r>
          </a:p>
          <a:p>
            <a:pPr marL="722925" lvl="3" indent="-263525">
              <a:lnSpc>
                <a:spcPct val="150000"/>
              </a:lnSpc>
              <a:buFont typeface="Wingdings" panose="05000000000000000000" pitchFamily="2" charset="2"/>
              <a:buChar char=""/>
            </a:pPr>
            <a:r>
              <a:rPr lang="pl-PL" sz="1800" dirty="0"/>
              <a:t>Data z mobilních zařízení</a:t>
            </a:r>
          </a:p>
          <a:p>
            <a:pPr marL="722925" lvl="3" indent="-263525">
              <a:lnSpc>
                <a:spcPct val="150000"/>
              </a:lnSpc>
              <a:buFont typeface="Wingdings" panose="05000000000000000000" pitchFamily="2" charset="2"/>
              <a:buChar char=""/>
            </a:pPr>
            <a:r>
              <a:rPr lang="pl-PL" sz="1800" dirty="0"/>
              <a:t>Data ze sociálních sítí</a:t>
            </a:r>
          </a:p>
          <a:p>
            <a:pPr marL="542925" lvl="2" indent="-263525">
              <a:lnSpc>
                <a:spcPct val="150000"/>
              </a:lnSpc>
              <a:buFont typeface="Wingdings" panose="05000000000000000000" pitchFamily="2" charset="2"/>
              <a:buChar char=""/>
            </a:pPr>
            <a:r>
              <a:rPr lang="pl-PL" sz="2000" dirty="0"/>
              <a:t>Nové obchodní příležitosti</a:t>
            </a:r>
          </a:p>
          <a:p>
            <a:pPr marL="722925" lvl="3" indent="-263525">
              <a:lnSpc>
                <a:spcPct val="150000"/>
              </a:lnSpc>
              <a:buFont typeface="Wingdings" panose="05000000000000000000" pitchFamily="2" charset="2"/>
              <a:buChar char=""/>
            </a:pPr>
            <a:r>
              <a:rPr lang="pl-PL" sz="1800" dirty="0"/>
              <a:t>Simulace rizik</a:t>
            </a:r>
          </a:p>
          <a:p>
            <a:pPr marL="722925" lvl="3" indent="-263525">
              <a:lnSpc>
                <a:spcPct val="150000"/>
              </a:lnSpc>
              <a:buFont typeface="Wingdings" panose="05000000000000000000" pitchFamily="2" charset="2"/>
              <a:buChar char=""/>
            </a:pPr>
            <a:r>
              <a:rPr lang="pl-PL" sz="1800" dirty="0"/>
              <a:t>Odhalování podvodů (Fraud)</a:t>
            </a:r>
          </a:p>
          <a:p>
            <a:pPr marL="722925" lvl="3" indent="-263525">
              <a:lnSpc>
                <a:spcPct val="150000"/>
              </a:lnSpc>
              <a:buFont typeface="Wingdings" panose="05000000000000000000" pitchFamily="2" charset="2"/>
              <a:buChar char=""/>
            </a:pPr>
            <a:r>
              <a:rPr lang="pl-PL" sz="1800" dirty="0"/>
              <a:t>Předpovědi</a:t>
            </a:r>
          </a:p>
          <a:p>
            <a:pPr marL="722925" lvl="3" indent="-263525">
              <a:lnSpc>
                <a:spcPct val="150000"/>
              </a:lnSpc>
              <a:buFont typeface="Wingdings" panose="05000000000000000000" pitchFamily="2" charset="2"/>
              <a:buChar char=""/>
            </a:pPr>
            <a:r>
              <a:rPr lang="pl-PL" sz="1800" dirty="0"/>
              <a:t>Předpovídání v CRM (Profilace zákazníků)</a:t>
            </a:r>
          </a:p>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 klíčové trendy</a:t>
            </a:r>
            <a:endParaRPr lang="en-US" sz="3200" dirty="0">
              <a:solidFill>
                <a:schemeClr val="accent2"/>
              </a:solidFill>
            </a:endParaRPr>
          </a:p>
        </p:txBody>
      </p:sp>
      <p:pic>
        <p:nvPicPr>
          <p:cNvPr id="1028" name="Picture 4" descr="Image result for machine data">
            <a:extLst>
              <a:ext uri="{FF2B5EF4-FFF2-40B4-BE49-F238E27FC236}">
                <a16:creationId xmlns:a16="http://schemas.microsoft.com/office/drawing/2014/main" id="{69B70E9B-48F1-4F6C-B229-E78BF4A9106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67389" y="2695282"/>
            <a:ext cx="5355094" cy="37171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blue.simplicable.com/images/header/machine-data-simplicable-6493-182.jpg">
            <a:extLst>
              <a:ext uri="{FF2B5EF4-FFF2-40B4-BE49-F238E27FC236}">
                <a16:creationId xmlns:a16="http://schemas.microsoft.com/office/drawing/2014/main" id="{FD0D1D51-F9F0-4A04-98C2-5951FBE09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923" y="1215075"/>
            <a:ext cx="4944750" cy="1952863"/>
          </a:xfrm>
          <a:prstGeom prst="rect">
            <a:avLst/>
          </a:prstGeom>
          <a:noFill/>
          <a:extLst>
            <a:ext uri="{909E8E84-426E-40DD-AFC4-6F175D3DCCD1}">
              <a14:hiddenFill xmlns:a14="http://schemas.microsoft.com/office/drawing/2010/main">
                <a:solidFill>
                  <a:srgbClr val="FFFFFF"/>
                </a:solidFill>
              </a14:hiddenFill>
            </a:ext>
          </a:extLst>
        </p:spPr>
      </p:pic>
      <p:sp>
        <p:nvSpPr>
          <p:cNvPr id="4" name="TextovéPole 3">
            <a:extLst>
              <a:ext uri="{FF2B5EF4-FFF2-40B4-BE49-F238E27FC236}">
                <a16:creationId xmlns:a16="http://schemas.microsoft.com/office/drawing/2014/main" id="{E128A957-11BB-4DFA-A7A1-6F01615FEB29}"/>
              </a:ext>
            </a:extLst>
          </p:cNvPr>
          <p:cNvSpPr txBox="1"/>
          <p:nvPr/>
        </p:nvSpPr>
        <p:spPr>
          <a:xfrm>
            <a:off x="8386851" y="1336761"/>
            <a:ext cx="3354743" cy="53860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hlinkClick r:id="rId5"/>
              </a:rPr>
              <a:t>https://simplicable.com/new/machine-data</a:t>
            </a:r>
            <a:endParaRPr lang="cs-CZ"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365231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 architektura</a:t>
            </a:r>
            <a:endParaRPr lang="en-US" sz="3200" dirty="0">
              <a:solidFill>
                <a:schemeClr val="accent2"/>
              </a:solidFill>
            </a:endParaRPr>
          </a:p>
        </p:txBody>
      </p:sp>
      <p:pic>
        <p:nvPicPr>
          <p:cNvPr id="5" name="Obrázek 4">
            <a:extLst>
              <a:ext uri="{FF2B5EF4-FFF2-40B4-BE49-F238E27FC236}">
                <a16:creationId xmlns:a16="http://schemas.microsoft.com/office/drawing/2014/main" id="{98E9352A-CBE5-400B-82B4-D83E63397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86" y="1123010"/>
            <a:ext cx="8675428" cy="5238624"/>
          </a:xfrm>
          <a:prstGeom prst="rect">
            <a:avLst/>
          </a:prstGeom>
        </p:spPr>
      </p:pic>
    </p:spTree>
    <p:extLst>
      <p:ext uri="{BB962C8B-B14F-4D97-AF65-F5344CB8AC3E}">
        <p14:creationId xmlns:p14="http://schemas.microsoft.com/office/powerpoint/2010/main" val="205309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 architektura</a:t>
            </a:r>
            <a:endParaRPr lang="en-US" sz="3200" dirty="0">
              <a:solidFill>
                <a:schemeClr val="accent2"/>
              </a:solidFill>
            </a:endParaRPr>
          </a:p>
        </p:txBody>
      </p:sp>
      <p:pic>
        <p:nvPicPr>
          <p:cNvPr id="6" name="Obrázek 5">
            <a:extLst>
              <a:ext uri="{FF2B5EF4-FFF2-40B4-BE49-F238E27FC236}">
                <a16:creationId xmlns:a16="http://schemas.microsoft.com/office/drawing/2014/main" id="{533BD73A-5A09-4F15-A07D-90B50ECD5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601" y="1123010"/>
            <a:ext cx="8935997" cy="5175076"/>
          </a:xfrm>
          <a:prstGeom prst="rect">
            <a:avLst/>
          </a:prstGeom>
        </p:spPr>
      </p:pic>
    </p:spTree>
    <p:extLst>
      <p:ext uri="{BB962C8B-B14F-4D97-AF65-F5344CB8AC3E}">
        <p14:creationId xmlns:p14="http://schemas.microsoft.com/office/powerpoint/2010/main" val="908759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 historický vývoj</a:t>
            </a:r>
            <a:endParaRPr lang="en-US" sz="3200" dirty="0">
              <a:solidFill>
                <a:schemeClr val="accent2"/>
              </a:solidFill>
            </a:endParaRPr>
          </a:p>
        </p:txBody>
      </p:sp>
      <p:pic>
        <p:nvPicPr>
          <p:cNvPr id="5" name="Obrázek 4">
            <a:extLst>
              <a:ext uri="{FF2B5EF4-FFF2-40B4-BE49-F238E27FC236}">
                <a16:creationId xmlns:a16="http://schemas.microsoft.com/office/drawing/2014/main" id="{5947BEE1-EA51-48DF-BC1D-0BAB3377BB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5346" y="1123010"/>
            <a:ext cx="8422508" cy="5149576"/>
          </a:xfrm>
          <a:prstGeom prst="rect">
            <a:avLst/>
          </a:prstGeom>
        </p:spPr>
      </p:pic>
    </p:spTree>
    <p:extLst>
      <p:ext uri="{BB962C8B-B14F-4D97-AF65-F5344CB8AC3E}">
        <p14:creationId xmlns:p14="http://schemas.microsoft.com/office/powerpoint/2010/main" val="713038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7816082" y="1392354"/>
            <a:ext cx="4053118" cy="4064925"/>
          </a:xfrm>
        </p:spPr>
        <p:txBody>
          <a:bodyPr>
            <a:noAutofit/>
          </a:bodyPr>
          <a:lstStyle/>
          <a:p>
            <a:pPr lvl="1">
              <a:lnSpc>
                <a:spcPct val="150000"/>
              </a:lnSpc>
            </a:pPr>
            <a:r>
              <a:rPr lang="pl-PL" sz="2000" dirty="0"/>
              <a:t>Součástí IQ v ASPE jsou:</a:t>
            </a:r>
          </a:p>
          <a:p>
            <a:pPr lvl="2">
              <a:lnSpc>
                <a:spcPct val="150000"/>
              </a:lnSpc>
            </a:pPr>
            <a:r>
              <a:rPr lang="pl-PL" sz="2000" dirty="0"/>
              <a:t>Advanced Security</a:t>
            </a:r>
          </a:p>
          <a:p>
            <a:pPr lvl="2">
              <a:lnSpc>
                <a:spcPct val="150000"/>
              </a:lnSpc>
            </a:pPr>
            <a:r>
              <a:rPr lang="pl-PL" sz="2000" dirty="0"/>
              <a:t>VLDB Mgt</a:t>
            </a:r>
          </a:p>
          <a:p>
            <a:pPr lvl="2">
              <a:lnSpc>
                <a:spcPct val="150000"/>
              </a:lnSpc>
            </a:pPr>
            <a:r>
              <a:rPr lang="pl-PL" sz="2000" dirty="0"/>
              <a:t>Unstructured Data Analytics</a:t>
            </a:r>
          </a:p>
          <a:p>
            <a:pPr lvl="2">
              <a:lnSpc>
                <a:spcPct val="150000"/>
              </a:lnSpc>
            </a:pPr>
            <a:r>
              <a:rPr lang="pl-PL" sz="2000" dirty="0"/>
              <a:t>In-DB Analytics</a:t>
            </a:r>
          </a:p>
          <a:p>
            <a:pPr marL="180612" lvl="2" indent="0">
              <a:lnSpc>
                <a:spcPct val="150000"/>
              </a:lnSpc>
              <a:buNone/>
            </a:pPr>
            <a:endParaRPr lang="pl-PL" sz="2000" dirty="0"/>
          </a:p>
          <a:p>
            <a:pPr lvl="1">
              <a:lnSpc>
                <a:spcPct val="150000"/>
              </a:lnSpc>
            </a:pPr>
            <a:r>
              <a:rPr lang="pl-PL" sz="2000" dirty="0"/>
              <a:t>K dokoupení pak Multiplex Grid</a:t>
            </a:r>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jako součást ASPE</a:t>
            </a:r>
            <a:endParaRPr lang="en-US" sz="3200" dirty="0">
              <a:solidFill>
                <a:schemeClr val="accent2"/>
              </a:solidFill>
            </a:endParaRPr>
          </a:p>
        </p:txBody>
      </p:sp>
      <p:pic>
        <p:nvPicPr>
          <p:cNvPr id="4" name="Obrázek 3">
            <a:extLst>
              <a:ext uri="{FF2B5EF4-FFF2-40B4-BE49-F238E27FC236}">
                <a16:creationId xmlns:a16="http://schemas.microsoft.com/office/drawing/2014/main" id="{D5171A26-1B09-4859-A7B9-862164258B0D}"/>
              </a:ext>
            </a:extLst>
          </p:cNvPr>
          <p:cNvPicPr>
            <a:picLocks noChangeAspect="1"/>
          </p:cNvPicPr>
          <p:nvPr/>
        </p:nvPicPr>
        <p:blipFill>
          <a:blip r:embed="rId3"/>
          <a:stretch>
            <a:fillRect/>
          </a:stretch>
        </p:blipFill>
        <p:spPr>
          <a:xfrm>
            <a:off x="447753" y="1202074"/>
            <a:ext cx="7094592" cy="4921376"/>
          </a:xfrm>
          <a:prstGeom prst="rect">
            <a:avLst/>
          </a:prstGeom>
        </p:spPr>
      </p:pic>
    </p:spTree>
    <p:extLst>
      <p:ext uri="{BB962C8B-B14F-4D97-AF65-F5344CB8AC3E}">
        <p14:creationId xmlns:p14="http://schemas.microsoft.com/office/powerpoint/2010/main" val="2147466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HANA</a:t>
            </a:r>
            <a:endParaRPr lang="en-US" sz="3200" dirty="0">
              <a:solidFill>
                <a:schemeClr val="accent2"/>
              </a:solidFill>
            </a:endParaRPr>
          </a:p>
        </p:txBody>
      </p:sp>
      <p:grpSp>
        <p:nvGrpSpPr>
          <p:cNvPr id="31" name="Group 22">
            <a:extLst>
              <a:ext uri="{FF2B5EF4-FFF2-40B4-BE49-F238E27FC236}">
                <a16:creationId xmlns:a16="http://schemas.microsoft.com/office/drawing/2014/main" id="{E9714217-50E5-AA4E-B02B-18D24289C74F}"/>
              </a:ext>
            </a:extLst>
          </p:cNvPr>
          <p:cNvGrpSpPr/>
          <p:nvPr/>
        </p:nvGrpSpPr>
        <p:grpSpPr>
          <a:xfrm>
            <a:off x="491749" y="1282675"/>
            <a:ext cx="11003145" cy="2739711"/>
            <a:chOff x="598312" y="1544101"/>
            <a:chExt cx="11003145" cy="2739711"/>
          </a:xfrm>
        </p:grpSpPr>
        <p:sp>
          <p:nvSpPr>
            <p:cNvPr id="101" name="Triangle 7">
              <a:extLst>
                <a:ext uri="{FF2B5EF4-FFF2-40B4-BE49-F238E27FC236}">
                  <a16:creationId xmlns:a16="http://schemas.microsoft.com/office/drawing/2014/main" id="{649CA917-971E-3747-8149-33DA635185F9}"/>
                </a:ext>
              </a:extLst>
            </p:cNvPr>
            <p:cNvSpPr/>
            <p:nvPr/>
          </p:nvSpPr>
          <p:spPr bwMode="gray">
            <a:xfrm rot="10800000">
              <a:off x="598312" y="1547428"/>
              <a:ext cx="4038304" cy="1079435"/>
            </a:xfrm>
            <a:custGeom>
              <a:avLst/>
              <a:gdLst>
                <a:gd name="connsiteX0" fmla="*/ 0 w 3465689"/>
                <a:gd name="connsiteY0" fmla="*/ 654755 h 654755"/>
                <a:gd name="connsiteX1" fmla="*/ 1732845 w 3465689"/>
                <a:gd name="connsiteY1" fmla="*/ 0 h 654755"/>
                <a:gd name="connsiteX2" fmla="*/ 3465689 w 3465689"/>
                <a:gd name="connsiteY2" fmla="*/ 654755 h 654755"/>
                <a:gd name="connsiteX3" fmla="*/ 0 w 3465689"/>
                <a:gd name="connsiteY3" fmla="*/ 654755 h 654755"/>
                <a:gd name="connsiteX0" fmla="*/ 363771 w 3829460"/>
                <a:gd name="connsiteY0" fmla="*/ 673885 h 673885"/>
                <a:gd name="connsiteX1" fmla="*/ 0 w 3829460"/>
                <a:gd name="connsiteY1" fmla="*/ 0 h 673885"/>
                <a:gd name="connsiteX2" fmla="*/ 3829460 w 3829460"/>
                <a:gd name="connsiteY2" fmla="*/ 673885 h 673885"/>
                <a:gd name="connsiteX3" fmla="*/ 363771 w 3829460"/>
                <a:gd name="connsiteY3" fmla="*/ 673885 h 673885"/>
                <a:gd name="connsiteX0" fmla="*/ 555068 w 3829460"/>
                <a:gd name="connsiteY0" fmla="*/ 1079435 h 1079435"/>
                <a:gd name="connsiteX1" fmla="*/ 0 w 3829460"/>
                <a:gd name="connsiteY1" fmla="*/ 0 h 1079435"/>
                <a:gd name="connsiteX2" fmla="*/ 3829460 w 3829460"/>
                <a:gd name="connsiteY2" fmla="*/ 673885 h 1079435"/>
                <a:gd name="connsiteX3" fmla="*/ 555068 w 3829460"/>
                <a:gd name="connsiteY3" fmla="*/ 1079435 h 1079435"/>
                <a:gd name="connsiteX0" fmla="*/ 763912 w 4038304"/>
                <a:gd name="connsiteY0" fmla="*/ 1079435 h 1079435"/>
                <a:gd name="connsiteX1" fmla="*/ 0 w 4038304"/>
                <a:gd name="connsiteY1" fmla="*/ 0 h 1079435"/>
                <a:gd name="connsiteX2" fmla="*/ 4038304 w 4038304"/>
                <a:gd name="connsiteY2" fmla="*/ 673885 h 1079435"/>
                <a:gd name="connsiteX3" fmla="*/ 763912 w 4038304"/>
                <a:gd name="connsiteY3" fmla="*/ 1079435 h 1079435"/>
              </a:gdLst>
              <a:ahLst/>
              <a:cxnLst>
                <a:cxn ang="0">
                  <a:pos x="connsiteX0" y="connsiteY0"/>
                </a:cxn>
                <a:cxn ang="0">
                  <a:pos x="connsiteX1" y="connsiteY1"/>
                </a:cxn>
                <a:cxn ang="0">
                  <a:pos x="connsiteX2" y="connsiteY2"/>
                </a:cxn>
                <a:cxn ang="0">
                  <a:pos x="connsiteX3" y="connsiteY3"/>
                </a:cxn>
              </a:cxnLst>
              <a:rect l="l" t="t" r="r" b="b"/>
              <a:pathLst>
                <a:path w="4038304" h="1079435">
                  <a:moveTo>
                    <a:pt x="763912" y="1079435"/>
                  </a:moveTo>
                  <a:lnTo>
                    <a:pt x="0" y="0"/>
                  </a:lnTo>
                  <a:lnTo>
                    <a:pt x="4038304" y="673885"/>
                  </a:lnTo>
                  <a:lnTo>
                    <a:pt x="763912" y="1079435"/>
                  </a:lnTo>
                  <a:close/>
                </a:path>
              </a:pathLst>
            </a:custGeom>
            <a:gradFill>
              <a:gsLst>
                <a:gs pos="51000">
                  <a:schemeClr val="bg1">
                    <a:lumMod val="95000"/>
                    <a:alpha val="40000"/>
                  </a:schemeClr>
                </a:gs>
                <a:gs pos="23000">
                  <a:schemeClr val="bg1">
                    <a:lumMod val="85000"/>
                    <a:alpha val="72000"/>
                  </a:schemeClr>
                </a:gs>
              </a:gsLst>
              <a:lin ang="5400000" scaled="1"/>
            </a:gradFill>
            <a:ln w="6350" algn="ctr">
              <a:no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Triangle 7">
              <a:extLst>
                <a:ext uri="{FF2B5EF4-FFF2-40B4-BE49-F238E27FC236}">
                  <a16:creationId xmlns:a16="http://schemas.microsoft.com/office/drawing/2014/main" id="{BB6F4AD3-42E8-4C4A-BD32-9D5ADF7AE532}"/>
                </a:ext>
              </a:extLst>
            </p:cNvPr>
            <p:cNvSpPr/>
            <p:nvPr/>
          </p:nvSpPr>
          <p:spPr bwMode="gray">
            <a:xfrm rot="10800000" flipH="1">
              <a:off x="7563153" y="1550190"/>
              <a:ext cx="4038304" cy="1100783"/>
            </a:xfrm>
            <a:custGeom>
              <a:avLst/>
              <a:gdLst>
                <a:gd name="connsiteX0" fmla="*/ 0 w 3465689"/>
                <a:gd name="connsiteY0" fmla="*/ 654755 h 654755"/>
                <a:gd name="connsiteX1" fmla="*/ 1732845 w 3465689"/>
                <a:gd name="connsiteY1" fmla="*/ 0 h 654755"/>
                <a:gd name="connsiteX2" fmla="*/ 3465689 w 3465689"/>
                <a:gd name="connsiteY2" fmla="*/ 654755 h 654755"/>
                <a:gd name="connsiteX3" fmla="*/ 0 w 3465689"/>
                <a:gd name="connsiteY3" fmla="*/ 654755 h 654755"/>
                <a:gd name="connsiteX0" fmla="*/ 363771 w 3829460"/>
                <a:gd name="connsiteY0" fmla="*/ 673885 h 673885"/>
                <a:gd name="connsiteX1" fmla="*/ 0 w 3829460"/>
                <a:gd name="connsiteY1" fmla="*/ 0 h 673885"/>
                <a:gd name="connsiteX2" fmla="*/ 3829460 w 3829460"/>
                <a:gd name="connsiteY2" fmla="*/ 673885 h 673885"/>
                <a:gd name="connsiteX3" fmla="*/ 363771 w 3829460"/>
                <a:gd name="connsiteY3" fmla="*/ 673885 h 673885"/>
                <a:gd name="connsiteX0" fmla="*/ 555068 w 3829460"/>
                <a:gd name="connsiteY0" fmla="*/ 1079435 h 1079435"/>
                <a:gd name="connsiteX1" fmla="*/ 0 w 3829460"/>
                <a:gd name="connsiteY1" fmla="*/ 0 h 1079435"/>
                <a:gd name="connsiteX2" fmla="*/ 3829460 w 3829460"/>
                <a:gd name="connsiteY2" fmla="*/ 673885 h 1079435"/>
                <a:gd name="connsiteX3" fmla="*/ 555068 w 3829460"/>
                <a:gd name="connsiteY3" fmla="*/ 1079435 h 1079435"/>
                <a:gd name="connsiteX0" fmla="*/ 763912 w 4038304"/>
                <a:gd name="connsiteY0" fmla="*/ 1079435 h 1079435"/>
                <a:gd name="connsiteX1" fmla="*/ 0 w 4038304"/>
                <a:gd name="connsiteY1" fmla="*/ 0 h 1079435"/>
                <a:gd name="connsiteX2" fmla="*/ 4038304 w 4038304"/>
                <a:gd name="connsiteY2" fmla="*/ 673885 h 1079435"/>
                <a:gd name="connsiteX3" fmla="*/ 763912 w 4038304"/>
                <a:gd name="connsiteY3" fmla="*/ 1079435 h 1079435"/>
                <a:gd name="connsiteX0" fmla="*/ 742565 w 4038304"/>
                <a:gd name="connsiteY0" fmla="*/ 1100783 h 1100783"/>
                <a:gd name="connsiteX1" fmla="*/ 0 w 4038304"/>
                <a:gd name="connsiteY1" fmla="*/ 0 h 1100783"/>
                <a:gd name="connsiteX2" fmla="*/ 4038304 w 4038304"/>
                <a:gd name="connsiteY2" fmla="*/ 673885 h 1100783"/>
                <a:gd name="connsiteX3" fmla="*/ 742565 w 4038304"/>
                <a:gd name="connsiteY3" fmla="*/ 1100783 h 1100783"/>
              </a:gdLst>
              <a:ahLst/>
              <a:cxnLst>
                <a:cxn ang="0">
                  <a:pos x="connsiteX0" y="connsiteY0"/>
                </a:cxn>
                <a:cxn ang="0">
                  <a:pos x="connsiteX1" y="connsiteY1"/>
                </a:cxn>
                <a:cxn ang="0">
                  <a:pos x="connsiteX2" y="connsiteY2"/>
                </a:cxn>
                <a:cxn ang="0">
                  <a:pos x="connsiteX3" y="connsiteY3"/>
                </a:cxn>
              </a:cxnLst>
              <a:rect l="l" t="t" r="r" b="b"/>
              <a:pathLst>
                <a:path w="4038304" h="1100783">
                  <a:moveTo>
                    <a:pt x="742565" y="1100783"/>
                  </a:moveTo>
                  <a:lnTo>
                    <a:pt x="0" y="0"/>
                  </a:lnTo>
                  <a:lnTo>
                    <a:pt x="4038304" y="673885"/>
                  </a:lnTo>
                  <a:lnTo>
                    <a:pt x="742565" y="1100783"/>
                  </a:lnTo>
                  <a:close/>
                </a:path>
              </a:pathLst>
            </a:custGeom>
            <a:gradFill>
              <a:gsLst>
                <a:gs pos="51000">
                  <a:schemeClr val="bg1">
                    <a:lumMod val="95000"/>
                    <a:alpha val="40000"/>
                  </a:schemeClr>
                </a:gs>
                <a:gs pos="23000">
                  <a:schemeClr val="bg1">
                    <a:lumMod val="85000"/>
                    <a:alpha val="72000"/>
                  </a:schemeClr>
                </a:gs>
              </a:gsLst>
              <a:lin ang="5400000" scaled="1"/>
            </a:gradFill>
            <a:ln w="6350" algn="ctr">
              <a:no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3" name="Triangle 7">
              <a:extLst>
                <a:ext uri="{FF2B5EF4-FFF2-40B4-BE49-F238E27FC236}">
                  <a16:creationId xmlns:a16="http://schemas.microsoft.com/office/drawing/2014/main" id="{15E998ED-3623-4A4E-BBE1-2399F02DA39F}"/>
                </a:ext>
              </a:extLst>
            </p:cNvPr>
            <p:cNvSpPr/>
            <p:nvPr/>
          </p:nvSpPr>
          <p:spPr bwMode="gray">
            <a:xfrm rot="10800000">
              <a:off x="4456439" y="1972544"/>
              <a:ext cx="3287828" cy="2311268"/>
            </a:xfrm>
            <a:custGeom>
              <a:avLst/>
              <a:gdLst>
                <a:gd name="connsiteX0" fmla="*/ 0 w 3465689"/>
                <a:gd name="connsiteY0" fmla="*/ 654755 h 654755"/>
                <a:gd name="connsiteX1" fmla="*/ 1732845 w 3465689"/>
                <a:gd name="connsiteY1" fmla="*/ 0 h 654755"/>
                <a:gd name="connsiteX2" fmla="*/ 3465689 w 3465689"/>
                <a:gd name="connsiteY2" fmla="*/ 654755 h 654755"/>
                <a:gd name="connsiteX3" fmla="*/ 0 w 3465689"/>
                <a:gd name="connsiteY3" fmla="*/ 654755 h 654755"/>
                <a:gd name="connsiteX0" fmla="*/ 363771 w 3829460"/>
                <a:gd name="connsiteY0" fmla="*/ 673885 h 673885"/>
                <a:gd name="connsiteX1" fmla="*/ 0 w 3829460"/>
                <a:gd name="connsiteY1" fmla="*/ 0 h 673885"/>
                <a:gd name="connsiteX2" fmla="*/ 3829460 w 3829460"/>
                <a:gd name="connsiteY2" fmla="*/ 673885 h 673885"/>
                <a:gd name="connsiteX3" fmla="*/ 363771 w 3829460"/>
                <a:gd name="connsiteY3" fmla="*/ 673885 h 673885"/>
                <a:gd name="connsiteX0" fmla="*/ 555068 w 3829460"/>
                <a:gd name="connsiteY0" fmla="*/ 1079435 h 1079435"/>
                <a:gd name="connsiteX1" fmla="*/ 0 w 3829460"/>
                <a:gd name="connsiteY1" fmla="*/ 0 h 1079435"/>
                <a:gd name="connsiteX2" fmla="*/ 3829460 w 3829460"/>
                <a:gd name="connsiteY2" fmla="*/ 673885 h 1079435"/>
                <a:gd name="connsiteX3" fmla="*/ 555068 w 3829460"/>
                <a:gd name="connsiteY3" fmla="*/ 1079435 h 1079435"/>
                <a:gd name="connsiteX0" fmla="*/ 763912 w 4038304"/>
                <a:gd name="connsiteY0" fmla="*/ 1079435 h 1079435"/>
                <a:gd name="connsiteX1" fmla="*/ 0 w 4038304"/>
                <a:gd name="connsiteY1" fmla="*/ 0 h 1079435"/>
                <a:gd name="connsiteX2" fmla="*/ 4038304 w 4038304"/>
                <a:gd name="connsiteY2" fmla="*/ 673885 h 1079435"/>
                <a:gd name="connsiteX3" fmla="*/ 763912 w 4038304"/>
                <a:gd name="connsiteY3" fmla="*/ 1079435 h 1079435"/>
                <a:gd name="connsiteX0" fmla="*/ 0 w 5520287"/>
                <a:gd name="connsiteY0" fmla="*/ 951098 h 951098"/>
                <a:gd name="connsiteX1" fmla="*/ 1481983 w 5520287"/>
                <a:gd name="connsiteY1" fmla="*/ 0 h 951098"/>
                <a:gd name="connsiteX2" fmla="*/ 5520287 w 5520287"/>
                <a:gd name="connsiteY2" fmla="*/ 673885 h 951098"/>
                <a:gd name="connsiteX3" fmla="*/ 0 w 5520287"/>
                <a:gd name="connsiteY3" fmla="*/ 951098 h 951098"/>
                <a:gd name="connsiteX0" fmla="*/ 0 w 3314498"/>
                <a:gd name="connsiteY0" fmla="*/ 951098 h 951098"/>
                <a:gd name="connsiteX1" fmla="*/ 1481983 w 3314498"/>
                <a:gd name="connsiteY1" fmla="*/ 0 h 951098"/>
                <a:gd name="connsiteX2" fmla="*/ 3314498 w 3314498"/>
                <a:gd name="connsiteY2" fmla="*/ 930559 h 951098"/>
                <a:gd name="connsiteX3" fmla="*/ 0 w 3314498"/>
                <a:gd name="connsiteY3" fmla="*/ 951098 h 951098"/>
                <a:gd name="connsiteX0" fmla="*/ 0 w 3314498"/>
                <a:gd name="connsiteY0" fmla="*/ 2311268 h 2311268"/>
                <a:gd name="connsiteX1" fmla="*/ 1554373 w 3314498"/>
                <a:gd name="connsiteY1" fmla="*/ 0 h 2311268"/>
                <a:gd name="connsiteX2" fmla="*/ 3314498 w 3314498"/>
                <a:gd name="connsiteY2" fmla="*/ 2290729 h 2311268"/>
                <a:gd name="connsiteX3" fmla="*/ 0 w 3314498"/>
                <a:gd name="connsiteY3" fmla="*/ 2311268 h 2311268"/>
                <a:gd name="connsiteX0" fmla="*/ 0 w 3314498"/>
                <a:gd name="connsiteY0" fmla="*/ 2311268 h 2311268"/>
                <a:gd name="connsiteX1" fmla="*/ 1554373 w 3314498"/>
                <a:gd name="connsiteY1" fmla="*/ 0 h 2311268"/>
                <a:gd name="connsiteX2" fmla="*/ 3314498 w 3314498"/>
                <a:gd name="connsiteY2" fmla="*/ 2309779 h 2311268"/>
                <a:gd name="connsiteX3" fmla="*/ 0 w 3314498"/>
                <a:gd name="connsiteY3" fmla="*/ 2311268 h 2311268"/>
                <a:gd name="connsiteX0" fmla="*/ 0 w 3242108"/>
                <a:gd name="connsiteY0" fmla="*/ 2181728 h 2309779"/>
                <a:gd name="connsiteX1" fmla="*/ 1481983 w 3242108"/>
                <a:gd name="connsiteY1" fmla="*/ 0 h 2309779"/>
                <a:gd name="connsiteX2" fmla="*/ 3242108 w 3242108"/>
                <a:gd name="connsiteY2" fmla="*/ 2309779 h 2309779"/>
                <a:gd name="connsiteX3" fmla="*/ 0 w 3242108"/>
                <a:gd name="connsiteY3" fmla="*/ 2181728 h 2309779"/>
                <a:gd name="connsiteX0" fmla="*/ 0 w 3287828"/>
                <a:gd name="connsiteY0" fmla="*/ 2311268 h 2311268"/>
                <a:gd name="connsiteX1" fmla="*/ 1527703 w 3287828"/>
                <a:gd name="connsiteY1" fmla="*/ 0 h 2311268"/>
                <a:gd name="connsiteX2" fmla="*/ 3287828 w 3287828"/>
                <a:gd name="connsiteY2" fmla="*/ 2309779 h 2311268"/>
                <a:gd name="connsiteX3" fmla="*/ 0 w 3287828"/>
                <a:gd name="connsiteY3" fmla="*/ 2311268 h 2311268"/>
              </a:gdLst>
              <a:ahLst/>
              <a:cxnLst>
                <a:cxn ang="0">
                  <a:pos x="connsiteX0" y="connsiteY0"/>
                </a:cxn>
                <a:cxn ang="0">
                  <a:pos x="connsiteX1" y="connsiteY1"/>
                </a:cxn>
                <a:cxn ang="0">
                  <a:pos x="connsiteX2" y="connsiteY2"/>
                </a:cxn>
                <a:cxn ang="0">
                  <a:pos x="connsiteX3" y="connsiteY3"/>
                </a:cxn>
              </a:cxnLst>
              <a:rect l="l" t="t" r="r" b="b"/>
              <a:pathLst>
                <a:path w="3287828" h="2311268">
                  <a:moveTo>
                    <a:pt x="0" y="2311268"/>
                  </a:moveTo>
                  <a:lnTo>
                    <a:pt x="1527703" y="0"/>
                  </a:lnTo>
                  <a:lnTo>
                    <a:pt x="3287828" y="2309779"/>
                  </a:lnTo>
                  <a:lnTo>
                    <a:pt x="0" y="2311268"/>
                  </a:lnTo>
                  <a:close/>
                </a:path>
              </a:pathLst>
            </a:custGeom>
            <a:gradFill>
              <a:gsLst>
                <a:gs pos="51000">
                  <a:schemeClr val="bg1">
                    <a:lumMod val="95000"/>
                    <a:alpha val="40000"/>
                  </a:schemeClr>
                </a:gs>
                <a:gs pos="23000">
                  <a:schemeClr val="bg1">
                    <a:lumMod val="85000"/>
                    <a:alpha val="72000"/>
                  </a:schemeClr>
                </a:gs>
              </a:gsLst>
              <a:lin ang="5400000" scaled="1"/>
            </a:gradFill>
            <a:ln w="6350" algn="ctr">
              <a:no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04" name="Group 18">
              <a:extLst>
                <a:ext uri="{FF2B5EF4-FFF2-40B4-BE49-F238E27FC236}">
                  <a16:creationId xmlns:a16="http://schemas.microsoft.com/office/drawing/2014/main" id="{69A549F8-2AC2-604C-8BDD-D2A0512DCEEA}"/>
                </a:ext>
              </a:extLst>
            </p:cNvPr>
            <p:cNvGrpSpPr/>
            <p:nvPr/>
          </p:nvGrpSpPr>
          <p:grpSpPr>
            <a:xfrm>
              <a:off x="606669" y="1544101"/>
              <a:ext cx="10978551" cy="430823"/>
              <a:chOff x="606669" y="1529862"/>
              <a:chExt cx="10978551" cy="430823"/>
            </a:xfrm>
            <a:solidFill>
              <a:schemeClr val="bg1"/>
            </a:solidFill>
          </p:grpSpPr>
          <p:sp>
            <p:nvSpPr>
              <p:cNvPr id="105" name="Rectangle 19">
                <a:extLst>
                  <a:ext uri="{FF2B5EF4-FFF2-40B4-BE49-F238E27FC236}">
                    <a16:creationId xmlns:a16="http://schemas.microsoft.com/office/drawing/2014/main" id="{2993D6B5-F466-374B-AD0A-BFDE81985F6D}"/>
                  </a:ext>
                </a:extLst>
              </p:cNvPr>
              <p:cNvSpPr/>
              <p:nvPr/>
            </p:nvSpPr>
            <p:spPr bwMode="gray">
              <a:xfrm>
                <a:off x="606669" y="1529862"/>
                <a:ext cx="3279531" cy="430823"/>
              </a:xfrm>
              <a:prstGeom prst="rect">
                <a:avLst/>
              </a:prstGeom>
              <a:grpFill/>
              <a:ln w="9525" algn="ctr">
                <a:solidFill>
                  <a:schemeClr val="bg1">
                    <a:lumMod val="85000"/>
                  </a:schemeClr>
                </a:solid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noProof="0" dirty="0">
                    <a:ln>
                      <a:noFill/>
                    </a:ln>
                    <a:effectLst/>
                    <a:uLnTx/>
                    <a:uFillTx/>
                    <a:ea typeface="Arial Unicode MS" pitchFamily="34" charset="-128"/>
                    <a:cs typeface="Arial Unicode MS" pitchFamily="34" charset="-128"/>
                  </a:rPr>
                  <a:t>SAP Intelligent Enterprise Suite</a:t>
                </a:r>
              </a:p>
            </p:txBody>
          </p:sp>
          <p:sp>
            <p:nvSpPr>
              <p:cNvPr id="106" name="Rectangle 20">
                <a:extLst>
                  <a:ext uri="{FF2B5EF4-FFF2-40B4-BE49-F238E27FC236}">
                    <a16:creationId xmlns:a16="http://schemas.microsoft.com/office/drawing/2014/main" id="{3A5FDA5B-55CF-2245-AAD1-68C3C4E0B071}"/>
                  </a:ext>
                </a:extLst>
              </p:cNvPr>
              <p:cNvSpPr/>
              <p:nvPr/>
            </p:nvSpPr>
            <p:spPr bwMode="gray">
              <a:xfrm>
                <a:off x="4456179" y="1529862"/>
                <a:ext cx="3279531" cy="430823"/>
              </a:xfrm>
              <a:prstGeom prst="rect">
                <a:avLst/>
              </a:prstGeom>
              <a:grpFill/>
              <a:ln w="9525" algn="ctr">
                <a:solidFill>
                  <a:schemeClr val="bg1">
                    <a:lumMod val="85000"/>
                  </a:schemeClr>
                </a:solid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noProof="0" dirty="0">
                    <a:ln>
                      <a:noFill/>
                    </a:ln>
                    <a:effectLst/>
                    <a:uLnTx/>
                    <a:uFillTx/>
                    <a:ea typeface="Arial Unicode MS" pitchFamily="34" charset="-128"/>
                    <a:cs typeface="Arial Unicode MS" pitchFamily="34" charset="-128"/>
                  </a:rPr>
                  <a:t>SAP Leonardo and SAP Analytics Cloud</a:t>
                </a:r>
              </a:p>
            </p:txBody>
          </p:sp>
          <p:sp>
            <p:nvSpPr>
              <p:cNvPr id="107" name="Rectangle 21">
                <a:extLst>
                  <a:ext uri="{FF2B5EF4-FFF2-40B4-BE49-F238E27FC236}">
                    <a16:creationId xmlns:a16="http://schemas.microsoft.com/office/drawing/2014/main" id="{9FEC3A2F-5EBF-4144-A121-733FBE051A38}"/>
                  </a:ext>
                </a:extLst>
              </p:cNvPr>
              <p:cNvSpPr/>
              <p:nvPr/>
            </p:nvSpPr>
            <p:spPr bwMode="gray">
              <a:xfrm>
                <a:off x="8305689" y="1529862"/>
                <a:ext cx="3279531" cy="430823"/>
              </a:xfrm>
              <a:prstGeom prst="rect">
                <a:avLst/>
              </a:prstGeom>
              <a:grpFill/>
              <a:ln w="9525" algn="ctr">
                <a:solidFill>
                  <a:schemeClr val="bg1">
                    <a:lumMod val="85000"/>
                  </a:schemeClr>
                </a:solid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noProof="0" dirty="0">
                    <a:ln>
                      <a:noFill/>
                    </a:ln>
                    <a:effectLst/>
                    <a:uLnTx/>
                    <a:uFillTx/>
                    <a:ea typeface="Arial Unicode MS" pitchFamily="34" charset="-128"/>
                    <a:cs typeface="Arial Unicode MS" pitchFamily="34" charset="-128"/>
                  </a:rPr>
                  <a:t>Third-Party Applications</a:t>
                </a:r>
              </a:p>
            </p:txBody>
          </p:sp>
        </p:grpSp>
      </p:grpSp>
      <p:sp>
        <p:nvSpPr>
          <p:cNvPr id="32" name="Rectangle 23">
            <a:extLst>
              <a:ext uri="{FF2B5EF4-FFF2-40B4-BE49-F238E27FC236}">
                <a16:creationId xmlns:a16="http://schemas.microsoft.com/office/drawing/2014/main" id="{2ACA12EC-0DB5-0C4B-94BA-49D69FF1B25D}"/>
              </a:ext>
            </a:extLst>
          </p:cNvPr>
          <p:cNvSpPr/>
          <p:nvPr/>
        </p:nvSpPr>
        <p:spPr bwMode="gray">
          <a:xfrm>
            <a:off x="2386641" y="1961366"/>
            <a:ext cx="7233713" cy="3214540"/>
          </a:xfrm>
          <a:prstGeom prst="rect">
            <a:avLst/>
          </a:prstGeom>
          <a:solidFill>
            <a:schemeClr val="bg1"/>
          </a:solidFill>
          <a:ln w="19050" algn="ctr">
            <a:solidFill>
              <a:schemeClr val="accent3"/>
            </a:solidFill>
            <a:miter lim="800000"/>
            <a:headEnd/>
            <a:tailEnd/>
          </a:ln>
          <a:effectLst>
            <a:outerShdw blurRad="63500" sx="102000" sy="102000" algn="ctr" rotWithShape="0">
              <a:prstClr val="black">
                <a:alpha val="8000"/>
              </a:prstClr>
            </a:outerShdw>
          </a:effectLst>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TextBox 24">
            <a:extLst>
              <a:ext uri="{FF2B5EF4-FFF2-40B4-BE49-F238E27FC236}">
                <a16:creationId xmlns:a16="http://schemas.microsoft.com/office/drawing/2014/main" id="{C57214AA-9A15-3940-A6A0-C5251B3001CD}"/>
              </a:ext>
            </a:extLst>
          </p:cNvPr>
          <p:cNvSpPr txBox="1"/>
          <p:nvPr/>
        </p:nvSpPr>
        <p:spPr>
          <a:xfrm>
            <a:off x="3798184" y="2175317"/>
            <a:ext cx="4341288" cy="230832"/>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500" b="1" kern="0" dirty="0">
                <a:ea typeface="Arial Unicode MS" pitchFamily="34" charset="-128"/>
                <a:cs typeface="Arial Unicode MS" pitchFamily="34" charset="-128"/>
              </a:rPr>
              <a:t>SAP HANA Data Management Suite</a:t>
            </a:r>
          </a:p>
        </p:txBody>
      </p:sp>
      <p:pic>
        <p:nvPicPr>
          <p:cNvPr id="34" name="Picture 26">
            <a:extLst>
              <a:ext uri="{FF2B5EF4-FFF2-40B4-BE49-F238E27FC236}">
                <a16:creationId xmlns:a16="http://schemas.microsoft.com/office/drawing/2014/main" id="{6F5AACAE-E14E-3045-9DF6-4E5B2D8926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98994" y="2527091"/>
            <a:ext cx="498372" cy="498372"/>
          </a:xfrm>
          <a:prstGeom prst="rect">
            <a:avLst/>
          </a:prstGeom>
        </p:spPr>
      </p:pic>
      <p:pic>
        <p:nvPicPr>
          <p:cNvPr id="35" name="Picture 28">
            <a:extLst>
              <a:ext uri="{FF2B5EF4-FFF2-40B4-BE49-F238E27FC236}">
                <a16:creationId xmlns:a16="http://schemas.microsoft.com/office/drawing/2014/main" id="{C83943D5-F646-4A44-9100-B2D40D149BE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46898" y="2536811"/>
            <a:ext cx="514985" cy="514985"/>
          </a:xfrm>
          <a:prstGeom prst="rect">
            <a:avLst/>
          </a:prstGeom>
        </p:spPr>
      </p:pic>
      <p:pic>
        <p:nvPicPr>
          <p:cNvPr id="36" name="Picture 30">
            <a:extLst>
              <a:ext uri="{FF2B5EF4-FFF2-40B4-BE49-F238E27FC236}">
                <a16:creationId xmlns:a16="http://schemas.microsoft.com/office/drawing/2014/main" id="{52974F00-FF76-F94D-B2C9-1794DE5C94F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39790" y="2463055"/>
            <a:ext cx="623131" cy="623131"/>
          </a:xfrm>
          <a:prstGeom prst="rect">
            <a:avLst/>
          </a:prstGeom>
        </p:spPr>
      </p:pic>
      <p:pic>
        <p:nvPicPr>
          <p:cNvPr id="37" name="Picture 32">
            <a:extLst>
              <a:ext uri="{FF2B5EF4-FFF2-40B4-BE49-F238E27FC236}">
                <a16:creationId xmlns:a16="http://schemas.microsoft.com/office/drawing/2014/main" id="{74ED105D-23EA-A444-8377-8B7BCC2557C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99234" y="2517665"/>
            <a:ext cx="498372" cy="498372"/>
          </a:xfrm>
          <a:prstGeom prst="rect">
            <a:avLst/>
          </a:prstGeom>
        </p:spPr>
      </p:pic>
      <p:pic>
        <p:nvPicPr>
          <p:cNvPr id="38" name="Picture 34">
            <a:extLst>
              <a:ext uri="{FF2B5EF4-FFF2-40B4-BE49-F238E27FC236}">
                <a16:creationId xmlns:a16="http://schemas.microsoft.com/office/drawing/2014/main" id="{100AD66A-299F-6343-BAA9-7D30EDE19E0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93754" y="2550792"/>
            <a:ext cx="468168" cy="468168"/>
          </a:xfrm>
          <a:prstGeom prst="rect">
            <a:avLst/>
          </a:prstGeom>
        </p:spPr>
      </p:pic>
      <p:sp>
        <p:nvSpPr>
          <p:cNvPr id="39" name="TextBox 35">
            <a:extLst>
              <a:ext uri="{FF2B5EF4-FFF2-40B4-BE49-F238E27FC236}">
                <a16:creationId xmlns:a16="http://schemas.microsoft.com/office/drawing/2014/main" id="{9A9D580F-F86E-3A47-BF48-6E8554D4DDC9}"/>
              </a:ext>
            </a:extLst>
          </p:cNvPr>
          <p:cNvSpPr txBox="1"/>
          <p:nvPr/>
        </p:nvSpPr>
        <p:spPr>
          <a:xfrm>
            <a:off x="2512790" y="2995451"/>
            <a:ext cx="1419849" cy="323165"/>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In-memory </a:t>
            </a:r>
            <a:br>
              <a:rPr lang="en-US" sz="1050" kern="0" dirty="0">
                <a:ea typeface="Arial Unicode MS" pitchFamily="34" charset="-128"/>
                <a:cs typeface="Arial Unicode MS" pitchFamily="34" charset="-128"/>
              </a:rPr>
            </a:br>
            <a:r>
              <a:rPr lang="en-US" sz="1050" kern="0" dirty="0">
                <a:ea typeface="Arial Unicode MS" pitchFamily="34" charset="-128"/>
                <a:cs typeface="Arial Unicode MS" pitchFamily="34" charset="-128"/>
              </a:rPr>
              <a:t>transaction &amp; analytics</a:t>
            </a:r>
          </a:p>
        </p:txBody>
      </p:sp>
      <p:sp>
        <p:nvSpPr>
          <p:cNvPr id="40" name="TextBox 36">
            <a:extLst>
              <a:ext uri="{FF2B5EF4-FFF2-40B4-BE49-F238E27FC236}">
                <a16:creationId xmlns:a16="http://schemas.microsoft.com/office/drawing/2014/main" id="{B981B2E8-0BF2-EC4E-AD37-7AF01E867948}"/>
              </a:ext>
            </a:extLst>
          </p:cNvPr>
          <p:cNvSpPr txBox="1"/>
          <p:nvPr/>
        </p:nvSpPr>
        <p:spPr>
          <a:xfrm>
            <a:off x="3890674" y="3006450"/>
            <a:ext cx="1419849" cy="323165"/>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Data discovery &amp; governance</a:t>
            </a:r>
          </a:p>
        </p:txBody>
      </p:sp>
      <p:sp>
        <p:nvSpPr>
          <p:cNvPr id="41" name="TextBox 37">
            <a:extLst>
              <a:ext uri="{FF2B5EF4-FFF2-40B4-BE49-F238E27FC236}">
                <a16:creationId xmlns:a16="http://schemas.microsoft.com/office/drawing/2014/main" id="{60378C71-F79A-1242-9483-3C3A056BF5A5}"/>
              </a:ext>
            </a:extLst>
          </p:cNvPr>
          <p:cNvSpPr txBox="1"/>
          <p:nvPr/>
        </p:nvSpPr>
        <p:spPr>
          <a:xfrm>
            <a:off x="5276415" y="3006449"/>
            <a:ext cx="1419849" cy="323165"/>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Data orchestration</a:t>
            </a:r>
            <a:br>
              <a:rPr lang="en-US" sz="1050" kern="0" dirty="0">
                <a:ea typeface="Arial Unicode MS" pitchFamily="34" charset="-128"/>
                <a:cs typeface="Arial Unicode MS" pitchFamily="34" charset="-128"/>
              </a:rPr>
            </a:br>
            <a:r>
              <a:rPr lang="en-US" sz="1050" kern="0" dirty="0">
                <a:ea typeface="Arial Unicode MS" pitchFamily="34" charset="-128"/>
                <a:cs typeface="Arial Unicode MS" pitchFamily="34" charset="-128"/>
              </a:rPr>
              <a:t>&amp; integration</a:t>
            </a:r>
          </a:p>
        </p:txBody>
      </p:sp>
      <p:sp>
        <p:nvSpPr>
          <p:cNvPr id="42" name="TextBox 38">
            <a:extLst>
              <a:ext uri="{FF2B5EF4-FFF2-40B4-BE49-F238E27FC236}">
                <a16:creationId xmlns:a16="http://schemas.microsoft.com/office/drawing/2014/main" id="{257AFA2F-ECFD-DE47-99F9-E23EE049D548}"/>
              </a:ext>
            </a:extLst>
          </p:cNvPr>
          <p:cNvSpPr txBox="1"/>
          <p:nvPr/>
        </p:nvSpPr>
        <p:spPr>
          <a:xfrm>
            <a:off x="6635445" y="3008021"/>
            <a:ext cx="1419849" cy="323165"/>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Data cleansing &amp; enrichment</a:t>
            </a:r>
          </a:p>
        </p:txBody>
      </p:sp>
      <p:sp>
        <p:nvSpPr>
          <p:cNvPr id="43" name="TextBox 39">
            <a:extLst>
              <a:ext uri="{FF2B5EF4-FFF2-40B4-BE49-F238E27FC236}">
                <a16:creationId xmlns:a16="http://schemas.microsoft.com/office/drawing/2014/main" id="{3E0B5C35-AC2B-4643-8F80-1B90DE8B0CC3}"/>
              </a:ext>
            </a:extLst>
          </p:cNvPr>
          <p:cNvSpPr txBox="1"/>
          <p:nvPr/>
        </p:nvSpPr>
        <p:spPr>
          <a:xfrm>
            <a:off x="8041611" y="3028446"/>
            <a:ext cx="1419849" cy="323165"/>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Data storage &amp; compute</a:t>
            </a:r>
          </a:p>
        </p:txBody>
      </p:sp>
      <p:sp>
        <p:nvSpPr>
          <p:cNvPr id="44" name="TextBox 41">
            <a:extLst>
              <a:ext uri="{FF2B5EF4-FFF2-40B4-BE49-F238E27FC236}">
                <a16:creationId xmlns:a16="http://schemas.microsoft.com/office/drawing/2014/main" id="{A18F65A5-6819-B845-861A-882530638E98}"/>
              </a:ext>
            </a:extLst>
          </p:cNvPr>
          <p:cNvSpPr txBox="1"/>
          <p:nvPr/>
        </p:nvSpPr>
        <p:spPr>
          <a:xfrm>
            <a:off x="3321841" y="4043840"/>
            <a:ext cx="1419849" cy="200055"/>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300" b="1" kern="0" dirty="0">
                <a:solidFill>
                  <a:schemeClr val="accent3"/>
                </a:solidFill>
                <a:ea typeface="Arial Unicode MS" pitchFamily="34" charset="-128"/>
                <a:cs typeface="Arial Unicode MS" pitchFamily="34" charset="-128"/>
              </a:rPr>
              <a:t>SAP HANA</a:t>
            </a:r>
          </a:p>
        </p:txBody>
      </p:sp>
      <p:sp>
        <p:nvSpPr>
          <p:cNvPr id="45" name="TextBox 42">
            <a:extLst>
              <a:ext uri="{FF2B5EF4-FFF2-40B4-BE49-F238E27FC236}">
                <a16:creationId xmlns:a16="http://schemas.microsoft.com/office/drawing/2014/main" id="{1FEEB120-25E6-FA4A-834A-0AD80F654295}"/>
              </a:ext>
            </a:extLst>
          </p:cNvPr>
          <p:cNvSpPr txBox="1"/>
          <p:nvPr/>
        </p:nvSpPr>
        <p:spPr>
          <a:xfrm>
            <a:off x="3158234" y="4500350"/>
            <a:ext cx="1889819" cy="179536"/>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lnSpc>
                <a:spcPts val="1360"/>
              </a:lnSpc>
              <a:spcBef>
                <a:spcPct val="50000"/>
              </a:spcBef>
              <a:spcAft>
                <a:spcPct val="0"/>
              </a:spcAft>
              <a:buClr>
                <a:srgbClr val="F0AB00"/>
              </a:buClr>
              <a:buSzPct val="80000"/>
            </a:pPr>
            <a:r>
              <a:rPr lang="en-US" sz="1300" b="1" kern="0" dirty="0">
                <a:solidFill>
                  <a:schemeClr val="accent3"/>
                </a:solidFill>
                <a:ea typeface="Arial Unicode MS" pitchFamily="34" charset="-128"/>
                <a:cs typeface="Arial Unicode MS" pitchFamily="34" charset="-128"/>
              </a:rPr>
              <a:t>SAP Data Hub</a:t>
            </a:r>
          </a:p>
        </p:txBody>
      </p:sp>
      <p:sp>
        <p:nvSpPr>
          <p:cNvPr id="46" name="TextBox 43">
            <a:extLst>
              <a:ext uri="{FF2B5EF4-FFF2-40B4-BE49-F238E27FC236}">
                <a16:creationId xmlns:a16="http://schemas.microsoft.com/office/drawing/2014/main" id="{C5DDE406-CEDF-F94B-8F19-949BEDFE5062}"/>
              </a:ext>
            </a:extLst>
          </p:cNvPr>
          <p:cNvSpPr txBox="1"/>
          <p:nvPr/>
        </p:nvSpPr>
        <p:spPr>
          <a:xfrm>
            <a:off x="7139924" y="3983162"/>
            <a:ext cx="1889819" cy="359073"/>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lnSpc>
                <a:spcPts val="1360"/>
              </a:lnSpc>
              <a:spcBef>
                <a:spcPct val="50000"/>
              </a:spcBef>
              <a:spcAft>
                <a:spcPct val="0"/>
              </a:spcAft>
              <a:buClr>
                <a:srgbClr val="F0AB00"/>
              </a:buClr>
              <a:buSzPct val="80000"/>
            </a:pPr>
            <a:r>
              <a:rPr lang="en-US" sz="1300" b="1" kern="0" dirty="0">
                <a:solidFill>
                  <a:schemeClr val="accent3"/>
                </a:solidFill>
                <a:ea typeface="Arial Unicode MS" pitchFamily="34" charset="-128"/>
                <a:cs typeface="Arial Unicode MS" pitchFamily="34" charset="-128"/>
              </a:rPr>
              <a:t>SAP Enterprise Architecture Designer</a:t>
            </a:r>
          </a:p>
        </p:txBody>
      </p:sp>
      <p:sp>
        <p:nvSpPr>
          <p:cNvPr id="47" name="TextBox 44">
            <a:extLst>
              <a:ext uri="{FF2B5EF4-FFF2-40B4-BE49-F238E27FC236}">
                <a16:creationId xmlns:a16="http://schemas.microsoft.com/office/drawing/2014/main" id="{0B780D7D-4FB4-D44A-966A-AD9742A50B17}"/>
              </a:ext>
            </a:extLst>
          </p:cNvPr>
          <p:cNvSpPr txBox="1"/>
          <p:nvPr/>
        </p:nvSpPr>
        <p:spPr>
          <a:xfrm>
            <a:off x="7141855" y="4491961"/>
            <a:ext cx="1889819" cy="179536"/>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lnSpc>
                <a:spcPts val="1360"/>
              </a:lnSpc>
              <a:spcBef>
                <a:spcPct val="50000"/>
              </a:spcBef>
              <a:spcAft>
                <a:spcPct val="0"/>
              </a:spcAft>
              <a:buClr>
                <a:srgbClr val="F0AB00"/>
              </a:buClr>
              <a:buSzPct val="80000"/>
            </a:pPr>
            <a:r>
              <a:rPr lang="en-US" sz="1300" b="1" kern="0" dirty="0">
                <a:solidFill>
                  <a:schemeClr val="accent3"/>
                </a:solidFill>
                <a:ea typeface="Arial Unicode MS" pitchFamily="34" charset="-128"/>
                <a:cs typeface="Arial Unicode MS" pitchFamily="34" charset="-128"/>
              </a:rPr>
              <a:t>SAP Big Data Services</a:t>
            </a:r>
          </a:p>
        </p:txBody>
      </p:sp>
      <p:pic>
        <p:nvPicPr>
          <p:cNvPr id="48" name="Picture 51">
            <a:extLst>
              <a:ext uri="{FF2B5EF4-FFF2-40B4-BE49-F238E27FC236}">
                <a16:creationId xmlns:a16="http://schemas.microsoft.com/office/drawing/2014/main" id="{FB4E67FB-4412-014E-AE13-68E0F946946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84929" y="3593717"/>
            <a:ext cx="1482521" cy="1494245"/>
          </a:xfrm>
          <a:prstGeom prst="rect">
            <a:avLst/>
          </a:prstGeom>
        </p:spPr>
      </p:pic>
      <p:grpSp>
        <p:nvGrpSpPr>
          <p:cNvPr id="49" name="Group 71">
            <a:extLst>
              <a:ext uri="{FF2B5EF4-FFF2-40B4-BE49-F238E27FC236}">
                <a16:creationId xmlns:a16="http://schemas.microsoft.com/office/drawing/2014/main" id="{102E789B-F708-AA4B-B5E2-A8DC526DC323}"/>
              </a:ext>
            </a:extLst>
          </p:cNvPr>
          <p:cNvGrpSpPr/>
          <p:nvPr/>
        </p:nvGrpSpPr>
        <p:grpSpPr>
          <a:xfrm>
            <a:off x="3240649" y="3399781"/>
            <a:ext cx="2308311" cy="533730"/>
            <a:chOff x="3374939" y="3787775"/>
            <a:chExt cx="2308311" cy="533730"/>
          </a:xfrm>
        </p:grpSpPr>
        <p:cxnSp>
          <p:nvCxnSpPr>
            <p:cNvPr id="97" name="Straight Connector 53">
              <a:extLst>
                <a:ext uri="{FF2B5EF4-FFF2-40B4-BE49-F238E27FC236}">
                  <a16:creationId xmlns:a16="http://schemas.microsoft.com/office/drawing/2014/main" id="{AF6F5412-F1D3-C64B-8A40-B353334CF32B}"/>
                </a:ext>
              </a:extLst>
            </p:cNvPr>
            <p:cNvCxnSpPr>
              <a:cxnSpLocks/>
            </p:cNvCxnSpPr>
            <p:nvPr/>
          </p:nvCxnSpPr>
          <p:spPr>
            <a:xfrm>
              <a:off x="3374939" y="3787775"/>
              <a:ext cx="0" cy="190500"/>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56">
              <a:extLst>
                <a:ext uri="{FF2B5EF4-FFF2-40B4-BE49-F238E27FC236}">
                  <a16:creationId xmlns:a16="http://schemas.microsoft.com/office/drawing/2014/main" id="{D3A59945-8B60-C64D-9A4F-43ED9CFDE342}"/>
                </a:ext>
              </a:extLst>
            </p:cNvPr>
            <p:cNvCxnSpPr>
              <a:cxnSpLocks/>
            </p:cNvCxnSpPr>
            <p:nvPr/>
          </p:nvCxnSpPr>
          <p:spPr>
            <a:xfrm flipH="1">
              <a:off x="3555915" y="4089400"/>
              <a:ext cx="1765385" cy="0"/>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58">
              <a:extLst>
                <a:ext uri="{FF2B5EF4-FFF2-40B4-BE49-F238E27FC236}">
                  <a16:creationId xmlns:a16="http://schemas.microsoft.com/office/drawing/2014/main" id="{6C951890-913C-6C42-8F77-745B1C1516D0}"/>
                </a:ext>
              </a:extLst>
            </p:cNvPr>
            <p:cNvCxnSpPr>
              <a:cxnSpLocks/>
            </p:cNvCxnSpPr>
            <p:nvPr/>
          </p:nvCxnSpPr>
          <p:spPr>
            <a:xfrm>
              <a:off x="5318126" y="4089400"/>
              <a:ext cx="365124" cy="232105"/>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67">
              <a:extLst>
                <a:ext uri="{FF2B5EF4-FFF2-40B4-BE49-F238E27FC236}">
                  <a16:creationId xmlns:a16="http://schemas.microsoft.com/office/drawing/2014/main" id="{F7ACE950-E766-D34C-9005-D1EF90EEE235}"/>
                </a:ext>
              </a:extLst>
            </p:cNvPr>
            <p:cNvCxnSpPr>
              <a:cxnSpLocks/>
            </p:cNvCxnSpPr>
            <p:nvPr/>
          </p:nvCxnSpPr>
          <p:spPr>
            <a:xfrm>
              <a:off x="3375026" y="3975100"/>
              <a:ext cx="184149" cy="114300"/>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 name="Group 72">
            <a:extLst>
              <a:ext uri="{FF2B5EF4-FFF2-40B4-BE49-F238E27FC236}">
                <a16:creationId xmlns:a16="http://schemas.microsoft.com/office/drawing/2014/main" id="{190402CC-41BA-E442-825D-769986789AE1}"/>
              </a:ext>
            </a:extLst>
          </p:cNvPr>
          <p:cNvGrpSpPr/>
          <p:nvPr/>
        </p:nvGrpSpPr>
        <p:grpSpPr>
          <a:xfrm>
            <a:off x="4610061" y="3395375"/>
            <a:ext cx="1127367" cy="413816"/>
            <a:chOff x="3374939" y="3787775"/>
            <a:chExt cx="1127367" cy="413816"/>
          </a:xfrm>
        </p:grpSpPr>
        <p:cxnSp>
          <p:nvCxnSpPr>
            <p:cNvPr id="93" name="Straight Connector 73">
              <a:extLst>
                <a:ext uri="{FF2B5EF4-FFF2-40B4-BE49-F238E27FC236}">
                  <a16:creationId xmlns:a16="http://schemas.microsoft.com/office/drawing/2014/main" id="{49F3FCE8-AFAF-B54E-B03C-7197CB1229BA}"/>
                </a:ext>
              </a:extLst>
            </p:cNvPr>
            <p:cNvCxnSpPr>
              <a:cxnSpLocks/>
            </p:cNvCxnSpPr>
            <p:nvPr/>
          </p:nvCxnSpPr>
          <p:spPr>
            <a:xfrm>
              <a:off x="3374939" y="3787775"/>
              <a:ext cx="0" cy="87437"/>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74">
              <a:extLst>
                <a:ext uri="{FF2B5EF4-FFF2-40B4-BE49-F238E27FC236}">
                  <a16:creationId xmlns:a16="http://schemas.microsoft.com/office/drawing/2014/main" id="{1051FD4C-98D2-4A48-BA82-6C10E1235C6C}"/>
                </a:ext>
              </a:extLst>
            </p:cNvPr>
            <p:cNvCxnSpPr>
              <a:cxnSpLocks/>
            </p:cNvCxnSpPr>
            <p:nvPr/>
          </p:nvCxnSpPr>
          <p:spPr>
            <a:xfrm flipH="1">
              <a:off x="3555917" y="3990990"/>
              <a:ext cx="610152" cy="0"/>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75">
              <a:extLst>
                <a:ext uri="{FF2B5EF4-FFF2-40B4-BE49-F238E27FC236}">
                  <a16:creationId xmlns:a16="http://schemas.microsoft.com/office/drawing/2014/main" id="{E8DAEE6A-90F9-9F45-9275-CF003779F0AB}"/>
                </a:ext>
              </a:extLst>
            </p:cNvPr>
            <p:cNvCxnSpPr>
              <a:cxnSpLocks/>
            </p:cNvCxnSpPr>
            <p:nvPr/>
          </p:nvCxnSpPr>
          <p:spPr>
            <a:xfrm>
              <a:off x="4169491" y="3990025"/>
              <a:ext cx="332815" cy="211566"/>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76">
              <a:extLst>
                <a:ext uri="{FF2B5EF4-FFF2-40B4-BE49-F238E27FC236}">
                  <a16:creationId xmlns:a16="http://schemas.microsoft.com/office/drawing/2014/main" id="{6D807B64-91EF-B943-BC1D-2E0623E09615}"/>
                </a:ext>
              </a:extLst>
            </p:cNvPr>
            <p:cNvCxnSpPr>
              <a:cxnSpLocks/>
            </p:cNvCxnSpPr>
            <p:nvPr/>
          </p:nvCxnSpPr>
          <p:spPr>
            <a:xfrm>
              <a:off x="3375026" y="3876690"/>
              <a:ext cx="184149" cy="114300"/>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1" name="Group 94">
            <a:extLst>
              <a:ext uri="{FF2B5EF4-FFF2-40B4-BE49-F238E27FC236}">
                <a16:creationId xmlns:a16="http://schemas.microsoft.com/office/drawing/2014/main" id="{0C6D5504-FD3B-DD47-BEBE-7E2D89DFF6F6}"/>
              </a:ext>
            </a:extLst>
          </p:cNvPr>
          <p:cNvGrpSpPr/>
          <p:nvPr/>
        </p:nvGrpSpPr>
        <p:grpSpPr>
          <a:xfrm flipH="1">
            <a:off x="6321372" y="3401920"/>
            <a:ext cx="2496779" cy="538136"/>
            <a:chOff x="3523363" y="3804572"/>
            <a:chExt cx="2496779" cy="538136"/>
          </a:xfrm>
        </p:grpSpPr>
        <p:grpSp>
          <p:nvGrpSpPr>
            <p:cNvPr id="83" name="Group 84">
              <a:extLst>
                <a:ext uri="{FF2B5EF4-FFF2-40B4-BE49-F238E27FC236}">
                  <a16:creationId xmlns:a16="http://schemas.microsoft.com/office/drawing/2014/main" id="{8F71A4AA-BA7E-ED4A-84B3-DBDA52740EEA}"/>
                </a:ext>
              </a:extLst>
            </p:cNvPr>
            <p:cNvGrpSpPr/>
            <p:nvPr/>
          </p:nvGrpSpPr>
          <p:grpSpPr>
            <a:xfrm>
              <a:off x="3523363" y="3808978"/>
              <a:ext cx="2308311" cy="533730"/>
              <a:chOff x="3374939" y="3787775"/>
              <a:chExt cx="2308311" cy="533730"/>
            </a:xfrm>
          </p:grpSpPr>
          <p:cxnSp>
            <p:nvCxnSpPr>
              <p:cNvPr id="89" name="Straight Connector 85">
                <a:extLst>
                  <a:ext uri="{FF2B5EF4-FFF2-40B4-BE49-F238E27FC236}">
                    <a16:creationId xmlns:a16="http://schemas.microsoft.com/office/drawing/2014/main" id="{9CFA4F00-2A61-7740-A4B6-3D16C8F4F7D8}"/>
                  </a:ext>
                </a:extLst>
              </p:cNvPr>
              <p:cNvCxnSpPr>
                <a:cxnSpLocks/>
              </p:cNvCxnSpPr>
              <p:nvPr/>
            </p:nvCxnSpPr>
            <p:spPr>
              <a:xfrm>
                <a:off x="3374939" y="3787775"/>
                <a:ext cx="0" cy="190500"/>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6">
                <a:extLst>
                  <a:ext uri="{FF2B5EF4-FFF2-40B4-BE49-F238E27FC236}">
                    <a16:creationId xmlns:a16="http://schemas.microsoft.com/office/drawing/2014/main" id="{8F21DD87-A8FC-0348-B44B-92BC9D078063}"/>
                  </a:ext>
                </a:extLst>
              </p:cNvPr>
              <p:cNvCxnSpPr>
                <a:cxnSpLocks/>
              </p:cNvCxnSpPr>
              <p:nvPr/>
            </p:nvCxnSpPr>
            <p:spPr>
              <a:xfrm flipH="1">
                <a:off x="3555915" y="4089400"/>
                <a:ext cx="1765385" cy="0"/>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87">
                <a:extLst>
                  <a:ext uri="{FF2B5EF4-FFF2-40B4-BE49-F238E27FC236}">
                    <a16:creationId xmlns:a16="http://schemas.microsoft.com/office/drawing/2014/main" id="{2A26F7F6-789B-F54E-9DDA-F44417B01305}"/>
                  </a:ext>
                </a:extLst>
              </p:cNvPr>
              <p:cNvCxnSpPr>
                <a:cxnSpLocks/>
              </p:cNvCxnSpPr>
              <p:nvPr/>
            </p:nvCxnSpPr>
            <p:spPr>
              <a:xfrm>
                <a:off x="5318126" y="4089400"/>
                <a:ext cx="365124" cy="232105"/>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88">
                <a:extLst>
                  <a:ext uri="{FF2B5EF4-FFF2-40B4-BE49-F238E27FC236}">
                    <a16:creationId xmlns:a16="http://schemas.microsoft.com/office/drawing/2014/main" id="{B5E5561F-2C40-7B46-819D-FE11FF44F954}"/>
                  </a:ext>
                </a:extLst>
              </p:cNvPr>
              <p:cNvCxnSpPr>
                <a:cxnSpLocks/>
              </p:cNvCxnSpPr>
              <p:nvPr/>
            </p:nvCxnSpPr>
            <p:spPr>
              <a:xfrm>
                <a:off x="3375026" y="3975100"/>
                <a:ext cx="184149" cy="114300"/>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4" name="Group 89">
              <a:extLst>
                <a:ext uri="{FF2B5EF4-FFF2-40B4-BE49-F238E27FC236}">
                  <a16:creationId xmlns:a16="http://schemas.microsoft.com/office/drawing/2014/main" id="{7481B5EC-4517-7248-8C3D-73E4B5502E1C}"/>
                </a:ext>
              </a:extLst>
            </p:cNvPr>
            <p:cNvGrpSpPr/>
            <p:nvPr/>
          </p:nvGrpSpPr>
          <p:grpSpPr>
            <a:xfrm>
              <a:off x="4892775" y="3804572"/>
              <a:ext cx="1127367" cy="413816"/>
              <a:chOff x="3374939" y="3787775"/>
              <a:chExt cx="1127367" cy="413816"/>
            </a:xfrm>
          </p:grpSpPr>
          <p:cxnSp>
            <p:nvCxnSpPr>
              <p:cNvPr id="85" name="Straight Connector 90">
                <a:extLst>
                  <a:ext uri="{FF2B5EF4-FFF2-40B4-BE49-F238E27FC236}">
                    <a16:creationId xmlns:a16="http://schemas.microsoft.com/office/drawing/2014/main" id="{DDCEDABB-0358-A247-BA32-DF5E4409ECCD}"/>
                  </a:ext>
                </a:extLst>
              </p:cNvPr>
              <p:cNvCxnSpPr>
                <a:cxnSpLocks/>
              </p:cNvCxnSpPr>
              <p:nvPr/>
            </p:nvCxnSpPr>
            <p:spPr>
              <a:xfrm>
                <a:off x="3374939" y="3787775"/>
                <a:ext cx="0" cy="87437"/>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91">
                <a:extLst>
                  <a:ext uri="{FF2B5EF4-FFF2-40B4-BE49-F238E27FC236}">
                    <a16:creationId xmlns:a16="http://schemas.microsoft.com/office/drawing/2014/main" id="{ED1CA8DD-ED1B-7640-89A8-DEFC3C669655}"/>
                  </a:ext>
                </a:extLst>
              </p:cNvPr>
              <p:cNvCxnSpPr>
                <a:cxnSpLocks/>
              </p:cNvCxnSpPr>
              <p:nvPr/>
            </p:nvCxnSpPr>
            <p:spPr>
              <a:xfrm flipH="1">
                <a:off x="3555917" y="3990990"/>
                <a:ext cx="610152" cy="0"/>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92">
                <a:extLst>
                  <a:ext uri="{FF2B5EF4-FFF2-40B4-BE49-F238E27FC236}">
                    <a16:creationId xmlns:a16="http://schemas.microsoft.com/office/drawing/2014/main" id="{83300435-D9D3-5247-864E-5B999C34B553}"/>
                  </a:ext>
                </a:extLst>
              </p:cNvPr>
              <p:cNvCxnSpPr>
                <a:cxnSpLocks/>
              </p:cNvCxnSpPr>
              <p:nvPr/>
            </p:nvCxnSpPr>
            <p:spPr>
              <a:xfrm>
                <a:off x="4169491" y="3990025"/>
                <a:ext cx="332815" cy="211566"/>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93">
                <a:extLst>
                  <a:ext uri="{FF2B5EF4-FFF2-40B4-BE49-F238E27FC236}">
                    <a16:creationId xmlns:a16="http://schemas.microsoft.com/office/drawing/2014/main" id="{6A50CCC1-C66D-9C4A-B65B-141F4C0426B0}"/>
                  </a:ext>
                </a:extLst>
              </p:cNvPr>
              <p:cNvCxnSpPr>
                <a:cxnSpLocks/>
              </p:cNvCxnSpPr>
              <p:nvPr/>
            </p:nvCxnSpPr>
            <p:spPr>
              <a:xfrm>
                <a:off x="3375026" y="3876690"/>
                <a:ext cx="184149" cy="114300"/>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52" name="Straight Connector 95">
            <a:extLst>
              <a:ext uri="{FF2B5EF4-FFF2-40B4-BE49-F238E27FC236}">
                <a16:creationId xmlns:a16="http://schemas.microsoft.com/office/drawing/2014/main" id="{A45773FB-BCFD-2E4C-BE6E-DC0C5ECFE49D}"/>
              </a:ext>
            </a:extLst>
          </p:cNvPr>
          <p:cNvCxnSpPr>
            <a:cxnSpLocks/>
            <a:endCxn id="48" idx="0"/>
          </p:cNvCxnSpPr>
          <p:nvPr/>
        </p:nvCxnSpPr>
        <p:spPr>
          <a:xfrm>
            <a:off x="6024781" y="3374806"/>
            <a:ext cx="1409" cy="218911"/>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100">
            <a:extLst>
              <a:ext uri="{FF2B5EF4-FFF2-40B4-BE49-F238E27FC236}">
                <a16:creationId xmlns:a16="http://schemas.microsoft.com/office/drawing/2014/main" id="{9C48B66F-ECDD-D349-A243-4A3D5662F9D8}"/>
              </a:ext>
            </a:extLst>
          </p:cNvPr>
          <p:cNvGrpSpPr/>
          <p:nvPr/>
        </p:nvGrpSpPr>
        <p:grpSpPr>
          <a:xfrm>
            <a:off x="2835171" y="3931256"/>
            <a:ext cx="2567224" cy="869774"/>
            <a:chOff x="2965485" y="4188053"/>
            <a:chExt cx="2567224" cy="869774"/>
          </a:xfrm>
        </p:grpSpPr>
        <p:sp>
          <p:nvSpPr>
            <p:cNvPr id="81" name="Pentagon 98">
              <a:extLst>
                <a:ext uri="{FF2B5EF4-FFF2-40B4-BE49-F238E27FC236}">
                  <a16:creationId xmlns:a16="http://schemas.microsoft.com/office/drawing/2014/main" id="{BAC13E94-AC12-B246-B374-7A19D376F998}"/>
                </a:ext>
              </a:extLst>
            </p:cNvPr>
            <p:cNvSpPr/>
            <p:nvPr/>
          </p:nvSpPr>
          <p:spPr bwMode="gray">
            <a:xfrm>
              <a:off x="2965485" y="4188053"/>
              <a:ext cx="2566382" cy="434466"/>
            </a:xfrm>
            <a:custGeom>
              <a:avLst/>
              <a:gdLst>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0 w 2566382"/>
                <a:gd name="connsiteY4" fmla="*/ 434466 h 434466"/>
                <a:gd name="connsiteX5" fmla="*/ 0 w 2566382"/>
                <a:gd name="connsiteY5" fmla="*/ 0 h 434466"/>
                <a:gd name="connsiteX0" fmla="*/ 0 w 2566382"/>
                <a:gd name="connsiteY0" fmla="*/ 0 h 525906"/>
                <a:gd name="connsiteX1" fmla="*/ 2273369 w 2566382"/>
                <a:gd name="connsiteY1" fmla="*/ 0 h 525906"/>
                <a:gd name="connsiteX2" fmla="*/ 2566382 w 2566382"/>
                <a:gd name="connsiteY2" fmla="*/ 217233 h 525906"/>
                <a:gd name="connsiteX3" fmla="*/ 2273369 w 2566382"/>
                <a:gd name="connsiteY3" fmla="*/ 434466 h 525906"/>
                <a:gd name="connsiteX4" fmla="*/ 91440 w 2566382"/>
                <a:gd name="connsiteY4" fmla="*/ 525906 h 525906"/>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505 w 2566382"/>
                <a:gd name="connsiteY4" fmla="*/ 10609 h 434466"/>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15661 w 2566382"/>
                <a:gd name="connsiteY4" fmla="*/ 424868 h 434466"/>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12486 w 2566382"/>
                <a:gd name="connsiteY4" fmla="*/ 434393 h 434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82" h="434466">
                  <a:moveTo>
                    <a:pt x="0" y="0"/>
                  </a:moveTo>
                  <a:lnTo>
                    <a:pt x="2273369" y="0"/>
                  </a:lnTo>
                  <a:lnTo>
                    <a:pt x="2566382" y="217233"/>
                  </a:lnTo>
                  <a:lnTo>
                    <a:pt x="2273369" y="434466"/>
                  </a:lnTo>
                  <a:lnTo>
                    <a:pt x="12486" y="434393"/>
                  </a:lnTo>
                </a:path>
              </a:pathLst>
            </a:custGeom>
            <a:noFill/>
            <a:ln w="6350" algn="ctr">
              <a:solidFill>
                <a:schemeClr val="bg1">
                  <a:lumMod val="85000"/>
                </a:schemeClr>
              </a:solid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2" name="Pentagon 98">
              <a:extLst>
                <a:ext uri="{FF2B5EF4-FFF2-40B4-BE49-F238E27FC236}">
                  <a16:creationId xmlns:a16="http://schemas.microsoft.com/office/drawing/2014/main" id="{F04A013F-D14D-764C-88E5-3204C41EA117}"/>
                </a:ext>
              </a:extLst>
            </p:cNvPr>
            <p:cNvSpPr/>
            <p:nvPr/>
          </p:nvSpPr>
          <p:spPr bwMode="gray">
            <a:xfrm>
              <a:off x="2966327" y="4623361"/>
              <a:ext cx="2566382" cy="434466"/>
            </a:xfrm>
            <a:custGeom>
              <a:avLst/>
              <a:gdLst>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0 w 2566382"/>
                <a:gd name="connsiteY4" fmla="*/ 434466 h 434466"/>
                <a:gd name="connsiteX5" fmla="*/ 0 w 2566382"/>
                <a:gd name="connsiteY5" fmla="*/ 0 h 434466"/>
                <a:gd name="connsiteX0" fmla="*/ 0 w 2566382"/>
                <a:gd name="connsiteY0" fmla="*/ 0 h 525906"/>
                <a:gd name="connsiteX1" fmla="*/ 2273369 w 2566382"/>
                <a:gd name="connsiteY1" fmla="*/ 0 h 525906"/>
                <a:gd name="connsiteX2" fmla="*/ 2566382 w 2566382"/>
                <a:gd name="connsiteY2" fmla="*/ 217233 h 525906"/>
                <a:gd name="connsiteX3" fmla="*/ 2273369 w 2566382"/>
                <a:gd name="connsiteY3" fmla="*/ 434466 h 525906"/>
                <a:gd name="connsiteX4" fmla="*/ 91440 w 2566382"/>
                <a:gd name="connsiteY4" fmla="*/ 525906 h 525906"/>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505 w 2566382"/>
                <a:gd name="connsiteY4" fmla="*/ 10609 h 434466"/>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15661 w 2566382"/>
                <a:gd name="connsiteY4" fmla="*/ 424868 h 434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82" h="434466">
                  <a:moveTo>
                    <a:pt x="0" y="0"/>
                  </a:moveTo>
                  <a:lnTo>
                    <a:pt x="2273369" y="0"/>
                  </a:lnTo>
                  <a:lnTo>
                    <a:pt x="2566382" y="217233"/>
                  </a:lnTo>
                  <a:lnTo>
                    <a:pt x="2273369" y="434466"/>
                  </a:lnTo>
                  <a:lnTo>
                    <a:pt x="15661" y="424868"/>
                  </a:lnTo>
                </a:path>
              </a:pathLst>
            </a:custGeom>
            <a:noFill/>
            <a:ln w="6350" algn="ctr">
              <a:solidFill>
                <a:schemeClr val="bg1">
                  <a:lumMod val="85000"/>
                </a:schemeClr>
              </a:solid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54" name="Group 101">
            <a:extLst>
              <a:ext uri="{FF2B5EF4-FFF2-40B4-BE49-F238E27FC236}">
                <a16:creationId xmlns:a16="http://schemas.microsoft.com/office/drawing/2014/main" id="{0C6DCE08-0719-6342-A0C0-1F51A42E4172}"/>
              </a:ext>
            </a:extLst>
          </p:cNvPr>
          <p:cNvGrpSpPr/>
          <p:nvPr/>
        </p:nvGrpSpPr>
        <p:grpSpPr>
          <a:xfrm flipH="1">
            <a:off x="6686735" y="3935214"/>
            <a:ext cx="2567224" cy="869774"/>
            <a:chOff x="2965485" y="4188053"/>
            <a:chExt cx="2567224" cy="869774"/>
          </a:xfrm>
        </p:grpSpPr>
        <p:sp>
          <p:nvSpPr>
            <p:cNvPr id="79" name="Pentagon 98">
              <a:extLst>
                <a:ext uri="{FF2B5EF4-FFF2-40B4-BE49-F238E27FC236}">
                  <a16:creationId xmlns:a16="http://schemas.microsoft.com/office/drawing/2014/main" id="{98C9CE0B-09B1-CA43-BE81-A932DADB94ED}"/>
                </a:ext>
              </a:extLst>
            </p:cNvPr>
            <p:cNvSpPr/>
            <p:nvPr/>
          </p:nvSpPr>
          <p:spPr bwMode="gray">
            <a:xfrm>
              <a:off x="2965485" y="4188053"/>
              <a:ext cx="2566382" cy="434466"/>
            </a:xfrm>
            <a:custGeom>
              <a:avLst/>
              <a:gdLst>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0 w 2566382"/>
                <a:gd name="connsiteY4" fmla="*/ 434466 h 434466"/>
                <a:gd name="connsiteX5" fmla="*/ 0 w 2566382"/>
                <a:gd name="connsiteY5" fmla="*/ 0 h 434466"/>
                <a:gd name="connsiteX0" fmla="*/ 0 w 2566382"/>
                <a:gd name="connsiteY0" fmla="*/ 0 h 525906"/>
                <a:gd name="connsiteX1" fmla="*/ 2273369 w 2566382"/>
                <a:gd name="connsiteY1" fmla="*/ 0 h 525906"/>
                <a:gd name="connsiteX2" fmla="*/ 2566382 w 2566382"/>
                <a:gd name="connsiteY2" fmla="*/ 217233 h 525906"/>
                <a:gd name="connsiteX3" fmla="*/ 2273369 w 2566382"/>
                <a:gd name="connsiteY3" fmla="*/ 434466 h 525906"/>
                <a:gd name="connsiteX4" fmla="*/ 91440 w 2566382"/>
                <a:gd name="connsiteY4" fmla="*/ 525906 h 525906"/>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505 w 2566382"/>
                <a:gd name="connsiteY4" fmla="*/ 10609 h 434466"/>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15661 w 2566382"/>
                <a:gd name="connsiteY4" fmla="*/ 424868 h 434466"/>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12486 w 2566382"/>
                <a:gd name="connsiteY4" fmla="*/ 434393 h 434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82" h="434466">
                  <a:moveTo>
                    <a:pt x="0" y="0"/>
                  </a:moveTo>
                  <a:lnTo>
                    <a:pt x="2273369" y="0"/>
                  </a:lnTo>
                  <a:lnTo>
                    <a:pt x="2566382" y="217233"/>
                  </a:lnTo>
                  <a:lnTo>
                    <a:pt x="2273369" y="434466"/>
                  </a:lnTo>
                  <a:lnTo>
                    <a:pt x="12486" y="434393"/>
                  </a:lnTo>
                </a:path>
              </a:pathLst>
            </a:custGeom>
            <a:noFill/>
            <a:ln w="6350" algn="ctr">
              <a:solidFill>
                <a:schemeClr val="bg1">
                  <a:lumMod val="85000"/>
                </a:schemeClr>
              </a:solid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0" name="Pentagon 98">
              <a:extLst>
                <a:ext uri="{FF2B5EF4-FFF2-40B4-BE49-F238E27FC236}">
                  <a16:creationId xmlns:a16="http://schemas.microsoft.com/office/drawing/2014/main" id="{664638ED-F387-1046-9CD1-1C36346230F5}"/>
                </a:ext>
              </a:extLst>
            </p:cNvPr>
            <p:cNvSpPr/>
            <p:nvPr/>
          </p:nvSpPr>
          <p:spPr bwMode="gray">
            <a:xfrm>
              <a:off x="2966327" y="4623361"/>
              <a:ext cx="2566382" cy="434466"/>
            </a:xfrm>
            <a:custGeom>
              <a:avLst/>
              <a:gdLst>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0 w 2566382"/>
                <a:gd name="connsiteY4" fmla="*/ 434466 h 434466"/>
                <a:gd name="connsiteX5" fmla="*/ 0 w 2566382"/>
                <a:gd name="connsiteY5" fmla="*/ 0 h 434466"/>
                <a:gd name="connsiteX0" fmla="*/ 0 w 2566382"/>
                <a:gd name="connsiteY0" fmla="*/ 0 h 525906"/>
                <a:gd name="connsiteX1" fmla="*/ 2273369 w 2566382"/>
                <a:gd name="connsiteY1" fmla="*/ 0 h 525906"/>
                <a:gd name="connsiteX2" fmla="*/ 2566382 w 2566382"/>
                <a:gd name="connsiteY2" fmla="*/ 217233 h 525906"/>
                <a:gd name="connsiteX3" fmla="*/ 2273369 w 2566382"/>
                <a:gd name="connsiteY3" fmla="*/ 434466 h 525906"/>
                <a:gd name="connsiteX4" fmla="*/ 91440 w 2566382"/>
                <a:gd name="connsiteY4" fmla="*/ 525906 h 525906"/>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505 w 2566382"/>
                <a:gd name="connsiteY4" fmla="*/ 10609 h 434466"/>
                <a:gd name="connsiteX0" fmla="*/ 0 w 2566382"/>
                <a:gd name="connsiteY0" fmla="*/ 0 h 434466"/>
                <a:gd name="connsiteX1" fmla="*/ 2273369 w 2566382"/>
                <a:gd name="connsiteY1" fmla="*/ 0 h 434466"/>
                <a:gd name="connsiteX2" fmla="*/ 2566382 w 2566382"/>
                <a:gd name="connsiteY2" fmla="*/ 217233 h 434466"/>
                <a:gd name="connsiteX3" fmla="*/ 2273369 w 2566382"/>
                <a:gd name="connsiteY3" fmla="*/ 434466 h 434466"/>
                <a:gd name="connsiteX4" fmla="*/ 15661 w 2566382"/>
                <a:gd name="connsiteY4" fmla="*/ 424868 h 434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82" h="434466">
                  <a:moveTo>
                    <a:pt x="0" y="0"/>
                  </a:moveTo>
                  <a:lnTo>
                    <a:pt x="2273369" y="0"/>
                  </a:lnTo>
                  <a:lnTo>
                    <a:pt x="2566382" y="217233"/>
                  </a:lnTo>
                  <a:lnTo>
                    <a:pt x="2273369" y="434466"/>
                  </a:lnTo>
                  <a:lnTo>
                    <a:pt x="15661" y="424868"/>
                  </a:lnTo>
                </a:path>
              </a:pathLst>
            </a:custGeom>
            <a:noFill/>
            <a:ln w="6350" algn="ctr">
              <a:solidFill>
                <a:schemeClr val="bg1">
                  <a:lumMod val="85000"/>
                </a:schemeClr>
              </a:solid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55" name="TextBox 104">
            <a:extLst>
              <a:ext uri="{FF2B5EF4-FFF2-40B4-BE49-F238E27FC236}">
                <a16:creationId xmlns:a16="http://schemas.microsoft.com/office/drawing/2014/main" id="{C9C2236A-4665-F543-9187-79177F94A0F6}"/>
              </a:ext>
            </a:extLst>
          </p:cNvPr>
          <p:cNvSpPr txBox="1"/>
          <p:nvPr/>
        </p:nvSpPr>
        <p:spPr>
          <a:xfrm>
            <a:off x="372045" y="2723795"/>
            <a:ext cx="1606596" cy="1846659"/>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200" b="1" kern="0" dirty="0">
                <a:ea typeface="Arial Unicode MS" pitchFamily="34" charset="-128"/>
                <a:cs typeface="Arial Unicode MS" pitchFamily="34" charset="-128"/>
              </a:rPr>
              <a:t>Third-Party </a:t>
            </a:r>
            <a:br>
              <a:rPr lang="en-US" sz="1200" b="1" kern="0" dirty="0">
                <a:ea typeface="Arial Unicode MS" pitchFamily="34" charset="-128"/>
                <a:cs typeface="Arial Unicode MS" pitchFamily="34" charset="-128"/>
              </a:rPr>
            </a:br>
            <a:r>
              <a:rPr lang="en-US" sz="1200" b="1" kern="0" dirty="0">
                <a:ea typeface="Arial Unicode MS" pitchFamily="34" charset="-128"/>
                <a:cs typeface="Arial Unicode MS" pitchFamily="34" charset="-128"/>
              </a:rPr>
              <a:t>Services &amp; Products</a:t>
            </a:r>
            <a:endParaRPr lang="en-US" sz="1200" kern="0" dirty="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Spark</a:t>
            </a:r>
          </a:p>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Hadoop</a:t>
            </a:r>
          </a:p>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Third-party </a:t>
            </a:r>
            <a:br>
              <a:rPr lang="en-US" sz="1200" kern="0" dirty="0">
                <a:ea typeface="Arial Unicode MS" pitchFamily="34" charset="-128"/>
                <a:cs typeface="Arial Unicode MS" pitchFamily="34" charset="-128"/>
              </a:rPr>
            </a:br>
            <a:r>
              <a:rPr lang="en-US" sz="1200" kern="0" dirty="0">
                <a:ea typeface="Arial Unicode MS" pitchFamily="34" charset="-128"/>
                <a:cs typeface="Arial Unicode MS" pitchFamily="34" charset="-128"/>
              </a:rPr>
              <a:t>Databases</a:t>
            </a:r>
          </a:p>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Third-party Data Management</a:t>
            </a:r>
          </a:p>
        </p:txBody>
      </p:sp>
      <p:sp>
        <p:nvSpPr>
          <p:cNvPr id="56" name="Rectangle 105">
            <a:extLst>
              <a:ext uri="{FF2B5EF4-FFF2-40B4-BE49-F238E27FC236}">
                <a16:creationId xmlns:a16="http://schemas.microsoft.com/office/drawing/2014/main" id="{20CE5998-651F-2941-95DA-384FBD0F0F6F}"/>
              </a:ext>
            </a:extLst>
          </p:cNvPr>
          <p:cNvSpPr/>
          <p:nvPr/>
        </p:nvSpPr>
        <p:spPr bwMode="gray">
          <a:xfrm rot="16200000">
            <a:off x="1039067" y="3545876"/>
            <a:ext cx="2334356" cy="373675"/>
          </a:xfrm>
          <a:prstGeom prst="rect">
            <a:avLst/>
          </a:prstGeom>
          <a:solidFill>
            <a:schemeClr val="bg1">
              <a:lumMod val="85000"/>
              <a:alpha val="38000"/>
            </a:schemeClr>
          </a:solidFill>
          <a:ln w="25400" algn="ctr">
            <a:no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Hybrid Cloud Management</a:t>
            </a:r>
          </a:p>
        </p:txBody>
      </p:sp>
      <p:sp>
        <p:nvSpPr>
          <p:cNvPr id="57" name="Rectangle 106">
            <a:extLst>
              <a:ext uri="{FF2B5EF4-FFF2-40B4-BE49-F238E27FC236}">
                <a16:creationId xmlns:a16="http://schemas.microsoft.com/office/drawing/2014/main" id="{B3B8FCA9-B896-154F-930F-7B813E5C6291}"/>
              </a:ext>
            </a:extLst>
          </p:cNvPr>
          <p:cNvSpPr/>
          <p:nvPr/>
        </p:nvSpPr>
        <p:spPr bwMode="gray">
          <a:xfrm rot="16200000">
            <a:off x="8656141" y="3566392"/>
            <a:ext cx="2334356" cy="373675"/>
          </a:xfrm>
          <a:prstGeom prst="rect">
            <a:avLst/>
          </a:prstGeom>
          <a:solidFill>
            <a:schemeClr val="bg1">
              <a:lumMod val="85000"/>
              <a:alpha val="38000"/>
            </a:schemeClr>
          </a:solidFill>
          <a:ln w="25400" algn="ctr">
            <a:noFill/>
            <a:miter lim="800000"/>
            <a:headEnd/>
            <a:tailEnd/>
          </a:ln>
        </p:spPr>
        <p:txBody>
          <a:bodyPr lIns="90000" tIns="72000" rIns="90000" bIns="7200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SAP Cloud Platform</a:t>
            </a:r>
          </a:p>
        </p:txBody>
      </p:sp>
      <p:cxnSp>
        <p:nvCxnSpPr>
          <p:cNvPr id="58" name="Straight Connector 108">
            <a:extLst>
              <a:ext uri="{FF2B5EF4-FFF2-40B4-BE49-F238E27FC236}">
                <a16:creationId xmlns:a16="http://schemas.microsoft.com/office/drawing/2014/main" id="{EACD68F3-E469-0142-98DB-87DB0BFCF748}"/>
              </a:ext>
            </a:extLst>
          </p:cNvPr>
          <p:cNvCxnSpPr/>
          <p:nvPr/>
        </p:nvCxnSpPr>
        <p:spPr>
          <a:xfrm flipV="1">
            <a:off x="3307478" y="5188568"/>
            <a:ext cx="0" cy="202223"/>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109">
            <a:extLst>
              <a:ext uri="{FF2B5EF4-FFF2-40B4-BE49-F238E27FC236}">
                <a16:creationId xmlns:a16="http://schemas.microsoft.com/office/drawing/2014/main" id="{16AC197D-CBAD-E741-A365-D45108956732}"/>
              </a:ext>
            </a:extLst>
          </p:cNvPr>
          <p:cNvCxnSpPr/>
          <p:nvPr/>
        </p:nvCxnSpPr>
        <p:spPr>
          <a:xfrm flipV="1">
            <a:off x="4299728" y="5188568"/>
            <a:ext cx="0" cy="202223"/>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110">
            <a:extLst>
              <a:ext uri="{FF2B5EF4-FFF2-40B4-BE49-F238E27FC236}">
                <a16:creationId xmlns:a16="http://schemas.microsoft.com/office/drawing/2014/main" id="{34BD66A4-4626-5846-9CB2-13689F7F4C4A}"/>
              </a:ext>
            </a:extLst>
          </p:cNvPr>
          <p:cNvCxnSpPr/>
          <p:nvPr/>
        </p:nvCxnSpPr>
        <p:spPr>
          <a:xfrm flipV="1">
            <a:off x="8316969" y="5199046"/>
            <a:ext cx="0" cy="202223"/>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111">
            <a:extLst>
              <a:ext uri="{FF2B5EF4-FFF2-40B4-BE49-F238E27FC236}">
                <a16:creationId xmlns:a16="http://schemas.microsoft.com/office/drawing/2014/main" id="{6F8C5B48-5015-BA46-AB87-0F505D856EF9}"/>
              </a:ext>
            </a:extLst>
          </p:cNvPr>
          <p:cNvCxnSpPr/>
          <p:nvPr/>
        </p:nvCxnSpPr>
        <p:spPr>
          <a:xfrm flipV="1">
            <a:off x="6879985" y="5188568"/>
            <a:ext cx="0" cy="202223"/>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112">
            <a:extLst>
              <a:ext uri="{FF2B5EF4-FFF2-40B4-BE49-F238E27FC236}">
                <a16:creationId xmlns:a16="http://schemas.microsoft.com/office/drawing/2014/main" id="{A3FBCE4D-870D-C445-92CD-5669692C84D7}"/>
              </a:ext>
            </a:extLst>
          </p:cNvPr>
          <p:cNvCxnSpPr/>
          <p:nvPr/>
        </p:nvCxnSpPr>
        <p:spPr>
          <a:xfrm flipV="1">
            <a:off x="5222706" y="5188568"/>
            <a:ext cx="0" cy="202223"/>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113">
            <a:extLst>
              <a:ext uri="{FF2B5EF4-FFF2-40B4-BE49-F238E27FC236}">
                <a16:creationId xmlns:a16="http://schemas.microsoft.com/office/drawing/2014/main" id="{ABBE3598-A282-3643-848E-9172053D4571}"/>
              </a:ext>
            </a:extLst>
          </p:cNvPr>
          <p:cNvCxnSpPr/>
          <p:nvPr/>
        </p:nvCxnSpPr>
        <p:spPr>
          <a:xfrm flipV="1">
            <a:off x="7617401" y="5195235"/>
            <a:ext cx="0" cy="202223"/>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121">
            <a:extLst>
              <a:ext uri="{FF2B5EF4-FFF2-40B4-BE49-F238E27FC236}">
                <a16:creationId xmlns:a16="http://schemas.microsoft.com/office/drawing/2014/main" id="{10D710E9-E9DA-C444-AFC2-F4714EC9B896}"/>
              </a:ext>
            </a:extLst>
          </p:cNvPr>
          <p:cNvSpPr txBox="1"/>
          <p:nvPr/>
        </p:nvSpPr>
        <p:spPr>
          <a:xfrm>
            <a:off x="2973371" y="5444764"/>
            <a:ext cx="668215" cy="307777"/>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Business Data</a:t>
            </a:r>
          </a:p>
        </p:txBody>
      </p:sp>
      <p:sp>
        <p:nvSpPr>
          <p:cNvPr id="65" name="TextBox 122">
            <a:extLst>
              <a:ext uri="{FF2B5EF4-FFF2-40B4-BE49-F238E27FC236}">
                <a16:creationId xmlns:a16="http://schemas.microsoft.com/office/drawing/2014/main" id="{89F747D0-F981-1749-8C3B-8299B082707C}"/>
              </a:ext>
            </a:extLst>
          </p:cNvPr>
          <p:cNvSpPr txBox="1"/>
          <p:nvPr/>
        </p:nvSpPr>
        <p:spPr>
          <a:xfrm>
            <a:off x="3786963" y="5444764"/>
            <a:ext cx="978335" cy="307777"/>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Cloud Application Data</a:t>
            </a:r>
          </a:p>
        </p:txBody>
      </p:sp>
      <p:sp>
        <p:nvSpPr>
          <p:cNvPr id="66" name="TextBox 123">
            <a:extLst>
              <a:ext uri="{FF2B5EF4-FFF2-40B4-BE49-F238E27FC236}">
                <a16:creationId xmlns:a16="http://schemas.microsoft.com/office/drawing/2014/main" id="{C7CED437-2F1F-4D45-AC61-B5B0A0EAC318}"/>
              </a:ext>
            </a:extLst>
          </p:cNvPr>
          <p:cNvSpPr txBox="1"/>
          <p:nvPr/>
        </p:nvSpPr>
        <p:spPr>
          <a:xfrm>
            <a:off x="4860152" y="5521708"/>
            <a:ext cx="668215" cy="153888"/>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00" kern="0" dirty="0" err="1">
                <a:ea typeface="Arial Unicode MS" pitchFamily="34" charset="-128"/>
                <a:cs typeface="Arial Unicode MS" pitchFamily="34" charset="-128"/>
              </a:rPr>
              <a:t>IoT</a:t>
            </a:r>
            <a:endParaRPr lang="en-US" sz="1000" kern="0" dirty="0">
              <a:ea typeface="Arial Unicode MS" pitchFamily="34" charset="-128"/>
              <a:cs typeface="Arial Unicode MS" pitchFamily="34" charset="-128"/>
            </a:endParaRPr>
          </a:p>
        </p:txBody>
      </p:sp>
      <p:sp>
        <p:nvSpPr>
          <p:cNvPr id="67" name="TextBox 124">
            <a:extLst>
              <a:ext uri="{FF2B5EF4-FFF2-40B4-BE49-F238E27FC236}">
                <a16:creationId xmlns:a16="http://schemas.microsoft.com/office/drawing/2014/main" id="{28872102-20EF-9E43-8A5B-9BD3B80B3375}"/>
              </a:ext>
            </a:extLst>
          </p:cNvPr>
          <p:cNvSpPr txBox="1"/>
          <p:nvPr/>
        </p:nvSpPr>
        <p:spPr>
          <a:xfrm>
            <a:off x="6395159" y="5521708"/>
            <a:ext cx="978335" cy="153888"/>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Spatial</a:t>
            </a:r>
          </a:p>
        </p:txBody>
      </p:sp>
      <p:sp>
        <p:nvSpPr>
          <p:cNvPr id="68" name="TextBox 125">
            <a:extLst>
              <a:ext uri="{FF2B5EF4-FFF2-40B4-BE49-F238E27FC236}">
                <a16:creationId xmlns:a16="http://schemas.microsoft.com/office/drawing/2014/main" id="{EA2398FC-3A35-584B-B8A9-CCFE0C385B6C}"/>
              </a:ext>
            </a:extLst>
          </p:cNvPr>
          <p:cNvSpPr txBox="1"/>
          <p:nvPr/>
        </p:nvSpPr>
        <p:spPr>
          <a:xfrm>
            <a:off x="7278154" y="5521708"/>
            <a:ext cx="668215" cy="153888"/>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Social</a:t>
            </a:r>
          </a:p>
        </p:txBody>
      </p:sp>
      <p:sp>
        <p:nvSpPr>
          <p:cNvPr id="69" name="TextBox 126">
            <a:extLst>
              <a:ext uri="{FF2B5EF4-FFF2-40B4-BE49-F238E27FC236}">
                <a16:creationId xmlns:a16="http://schemas.microsoft.com/office/drawing/2014/main" id="{F1959BA7-59A3-9442-9285-233FF80F399A}"/>
              </a:ext>
            </a:extLst>
          </p:cNvPr>
          <p:cNvSpPr txBox="1"/>
          <p:nvPr/>
        </p:nvSpPr>
        <p:spPr>
          <a:xfrm>
            <a:off x="7887807" y="5512183"/>
            <a:ext cx="978335" cy="153888"/>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Image</a:t>
            </a:r>
          </a:p>
        </p:txBody>
      </p:sp>
      <p:sp>
        <p:nvSpPr>
          <p:cNvPr id="70" name="TextBox 129">
            <a:extLst>
              <a:ext uri="{FF2B5EF4-FFF2-40B4-BE49-F238E27FC236}">
                <a16:creationId xmlns:a16="http://schemas.microsoft.com/office/drawing/2014/main" id="{9EC3BBAE-46C1-E640-9DA9-D5172A626FFA}"/>
              </a:ext>
            </a:extLst>
          </p:cNvPr>
          <p:cNvSpPr txBox="1"/>
          <p:nvPr/>
        </p:nvSpPr>
        <p:spPr>
          <a:xfrm>
            <a:off x="1423887" y="6052031"/>
            <a:ext cx="969196" cy="153888"/>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On Premises</a:t>
            </a:r>
          </a:p>
        </p:txBody>
      </p:sp>
      <p:sp>
        <p:nvSpPr>
          <p:cNvPr id="71" name="TextBox 130">
            <a:extLst>
              <a:ext uri="{FF2B5EF4-FFF2-40B4-BE49-F238E27FC236}">
                <a16:creationId xmlns:a16="http://schemas.microsoft.com/office/drawing/2014/main" id="{1F94710D-ECA9-744A-90A3-5B604A634191}"/>
              </a:ext>
            </a:extLst>
          </p:cNvPr>
          <p:cNvSpPr txBox="1"/>
          <p:nvPr/>
        </p:nvSpPr>
        <p:spPr>
          <a:xfrm>
            <a:off x="9687134" y="6052031"/>
            <a:ext cx="889395" cy="153888"/>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Multi-Cloud</a:t>
            </a:r>
          </a:p>
        </p:txBody>
      </p:sp>
      <p:sp>
        <p:nvSpPr>
          <p:cNvPr id="72" name="TextBox 131">
            <a:extLst>
              <a:ext uri="{FF2B5EF4-FFF2-40B4-BE49-F238E27FC236}">
                <a16:creationId xmlns:a16="http://schemas.microsoft.com/office/drawing/2014/main" id="{9E07151F-3DEA-654D-B33A-1C5BAE27D9D8}"/>
              </a:ext>
            </a:extLst>
          </p:cNvPr>
          <p:cNvSpPr txBox="1"/>
          <p:nvPr/>
        </p:nvSpPr>
        <p:spPr>
          <a:xfrm>
            <a:off x="10216535" y="2579312"/>
            <a:ext cx="1606596" cy="2677656"/>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200" b="1" kern="0" dirty="0">
                <a:ea typeface="Arial Unicode MS" pitchFamily="34" charset="-128"/>
                <a:cs typeface="Arial Unicode MS" pitchFamily="34" charset="-128"/>
              </a:rPr>
              <a:t>SAP Add-On API Services &amp; Products</a:t>
            </a:r>
            <a:endParaRPr lang="en-US" sz="1200" kern="0" dirty="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SAP HANA </a:t>
            </a:r>
            <a:br>
              <a:rPr lang="en-US" sz="1200" kern="0" dirty="0">
                <a:ea typeface="Arial Unicode MS" pitchFamily="34" charset="-128"/>
                <a:cs typeface="Arial Unicode MS" pitchFamily="34" charset="-128"/>
              </a:rPr>
            </a:br>
            <a:r>
              <a:rPr lang="en-US" sz="1200" kern="0" dirty="0">
                <a:ea typeface="Arial Unicode MS" pitchFamily="34" charset="-128"/>
                <a:cs typeface="Arial Unicode MS" pitchFamily="34" charset="-128"/>
              </a:rPr>
              <a:t>Spatial services</a:t>
            </a:r>
          </a:p>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SAP HANA </a:t>
            </a:r>
            <a:br>
              <a:rPr lang="en-US" sz="1200" kern="0" dirty="0">
                <a:ea typeface="Arial Unicode MS" pitchFamily="34" charset="-128"/>
                <a:cs typeface="Arial Unicode MS" pitchFamily="34" charset="-128"/>
              </a:rPr>
            </a:br>
            <a:r>
              <a:rPr lang="en-US" sz="1200" kern="0" dirty="0" err="1">
                <a:ea typeface="Arial Unicode MS" pitchFamily="34" charset="-128"/>
                <a:cs typeface="Arial Unicode MS" pitchFamily="34" charset="-128"/>
              </a:rPr>
              <a:t>Blockchain</a:t>
            </a:r>
            <a:r>
              <a:rPr lang="en-US" sz="1200" kern="0" dirty="0">
                <a:ea typeface="Arial Unicode MS" pitchFamily="34" charset="-128"/>
                <a:cs typeface="Arial Unicode MS" pitchFamily="34" charset="-128"/>
              </a:rPr>
              <a:t> service</a:t>
            </a:r>
          </a:p>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SAP HANA </a:t>
            </a:r>
            <a:br>
              <a:rPr lang="en-US" sz="1200" kern="0" dirty="0">
                <a:ea typeface="Arial Unicode MS" pitchFamily="34" charset="-128"/>
                <a:cs typeface="Arial Unicode MS" pitchFamily="34" charset="-128"/>
              </a:rPr>
            </a:br>
            <a:r>
              <a:rPr lang="en-US" sz="1200" kern="0" dirty="0">
                <a:ea typeface="Arial Unicode MS" pitchFamily="34" charset="-128"/>
                <a:cs typeface="Arial Unicode MS" pitchFamily="34" charset="-128"/>
              </a:rPr>
              <a:t>Streaming Analytics</a:t>
            </a:r>
          </a:p>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Other SAP Cloud Platform and SAP Leonardo Services</a:t>
            </a:r>
          </a:p>
          <a:p>
            <a:pPr algn="ct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SAP EIM Solutions</a:t>
            </a:r>
          </a:p>
        </p:txBody>
      </p:sp>
      <p:pic>
        <p:nvPicPr>
          <p:cNvPr id="73" name="Picture 133">
            <a:extLst>
              <a:ext uri="{FF2B5EF4-FFF2-40B4-BE49-F238E27FC236}">
                <a16:creationId xmlns:a16="http://schemas.microsoft.com/office/drawing/2014/main" id="{9D51A458-50E1-544E-986B-940BA44DB60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758804" y="5271502"/>
            <a:ext cx="729666" cy="729666"/>
          </a:xfrm>
          <a:prstGeom prst="rect">
            <a:avLst/>
          </a:prstGeom>
        </p:spPr>
      </p:pic>
      <p:pic>
        <p:nvPicPr>
          <p:cNvPr id="74" name="Picture 135">
            <a:extLst>
              <a:ext uri="{FF2B5EF4-FFF2-40B4-BE49-F238E27FC236}">
                <a16:creationId xmlns:a16="http://schemas.microsoft.com/office/drawing/2014/main" id="{85A7DA31-4A69-2E44-ADD7-EA6123B7AA1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617202" y="5248808"/>
            <a:ext cx="829387" cy="829387"/>
          </a:xfrm>
          <a:prstGeom prst="rect">
            <a:avLst/>
          </a:prstGeom>
        </p:spPr>
      </p:pic>
      <p:sp>
        <p:nvSpPr>
          <p:cNvPr id="75" name="TextBox 79">
            <a:extLst>
              <a:ext uri="{FF2B5EF4-FFF2-40B4-BE49-F238E27FC236}">
                <a16:creationId xmlns:a16="http://schemas.microsoft.com/office/drawing/2014/main" id="{B3CD9DEC-56A2-4C32-B7F3-A916A8FA3AAE}"/>
              </a:ext>
            </a:extLst>
          </p:cNvPr>
          <p:cNvSpPr txBox="1"/>
          <p:nvPr/>
        </p:nvSpPr>
        <p:spPr>
          <a:xfrm>
            <a:off x="5487397" y="6052031"/>
            <a:ext cx="889395" cy="153888"/>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Hybrid</a:t>
            </a:r>
          </a:p>
        </p:txBody>
      </p:sp>
      <p:pic>
        <p:nvPicPr>
          <p:cNvPr id="76" name="Picture 80">
            <a:extLst>
              <a:ext uri="{FF2B5EF4-FFF2-40B4-BE49-F238E27FC236}">
                <a16:creationId xmlns:a16="http://schemas.microsoft.com/office/drawing/2014/main" id="{9C48E603-2FCE-41E7-BD89-91AC8C150FD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68487" y="5185167"/>
            <a:ext cx="921462" cy="921462"/>
          </a:xfrm>
          <a:prstGeom prst="rect">
            <a:avLst/>
          </a:prstGeom>
        </p:spPr>
      </p:pic>
      <p:sp>
        <p:nvSpPr>
          <p:cNvPr id="77" name="TextBox 81">
            <a:extLst>
              <a:ext uri="{FF2B5EF4-FFF2-40B4-BE49-F238E27FC236}">
                <a16:creationId xmlns:a16="http://schemas.microsoft.com/office/drawing/2014/main" id="{1D4F460E-F440-49C3-BEF6-4A88980C999E}"/>
              </a:ext>
            </a:extLst>
          </p:cNvPr>
          <p:cNvSpPr txBox="1"/>
          <p:nvPr/>
        </p:nvSpPr>
        <p:spPr>
          <a:xfrm>
            <a:off x="8628112" y="5515888"/>
            <a:ext cx="978335" cy="153888"/>
          </a:xfrm>
          <a:prstGeom prst="rect">
            <a:avLst/>
          </a:prstGeom>
          <a:no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ASE/IQ</a:t>
            </a:r>
          </a:p>
        </p:txBody>
      </p:sp>
      <p:cxnSp>
        <p:nvCxnSpPr>
          <p:cNvPr id="78" name="Straight Connector 82">
            <a:extLst>
              <a:ext uri="{FF2B5EF4-FFF2-40B4-BE49-F238E27FC236}">
                <a16:creationId xmlns:a16="http://schemas.microsoft.com/office/drawing/2014/main" id="{4D4E0EB1-29D2-4441-9216-B25C6A47357B}"/>
              </a:ext>
            </a:extLst>
          </p:cNvPr>
          <p:cNvCxnSpPr/>
          <p:nvPr/>
        </p:nvCxnSpPr>
        <p:spPr>
          <a:xfrm flipV="1">
            <a:off x="9063939" y="5188675"/>
            <a:ext cx="0" cy="202223"/>
          </a:xfrm>
          <a:prstGeom prst="line">
            <a:avLst/>
          </a:prstGeom>
          <a:ln w="63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09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HANA</a:t>
            </a:r>
            <a:endParaRPr lang="en-US" sz="3200" dirty="0">
              <a:solidFill>
                <a:schemeClr val="accent2"/>
              </a:solidFill>
            </a:endParaRPr>
          </a:p>
        </p:txBody>
      </p:sp>
      <p:pic>
        <p:nvPicPr>
          <p:cNvPr id="5122" name="Picture 2" descr="Image result for sap iq sap hana">
            <a:extLst>
              <a:ext uri="{FF2B5EF4-FFF2-40B4-BE49-F238E27FC236}">
                <a16:creationId xmlns:a16="http://schemas.microsoft.com/office/drawing/2014/main" id="{085D6D43-31B0-46D6-9FF0-DC366DD264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71"/>
          <a:stretch/>
        </p:blipFill>
        <p:spPr bwMode="auto">
          <a:xfrm>
            <a:off x="18249" y="1316274"/>
            <a:ext cx="12158678" cy="4891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644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4579375" y="1224116"/>
            <a:ext cx="7289825" cy="3832705"/>
          </a:xfrm>
        </p:spPr>
        <p:txBody>
          <a:bodyPr>
            <a:noAutofit/>
          </a:bodyPr>
          <a:lstStyle/>
          <a:p>
            <a:pPr lvl="1">
              <a:lnSpc>
                <a:spcPct val="150000"/>
              </a:lnSpc>
            </a:pPr>
            <a:r>
              <a:rPr lang="pl-PL" sz="2000" dirty="0"/>
              <a:t>Téma dnešní snídaně</a:t>
            </a:r>
          </a:p>
        </p:txBody>
      </p:sp>
      <p:sp>
        <p:nvSpPr>
          <p:cNvPr id="2" name="Agenda"/>
          <p:cNvSpPr>
            <a:spLocks noGrp="1"/>
          </p:cNvSpPr>
          <p:nvPr>
            <p:ph type="title"/>
          </p:nvPr>
        </p:nvSpPr>
        <p:spPr bwMode="gray">
          <a:xfrm>
            <a:off x="324000" y="307841"/>
            <a:ext cx="11545200" cy="756175"/>
          </a:xfrm>
        </p:spPr>
        <p:txBody>
          <a:bodyPr vert="horz" lIns="0" tIns="0" rIns="0" bIns="0" rtlCol="0" anchor="ctr" anchorCtr="0">
            <a:noAutofit/>
          </a:bodyPr>
          <a:lstStyle/>
          <a:p>
            <a:r>
              <a:rPr lang="pl-PL" sz="3200" dirty="0">
                <a:solidFill>
                  <a:schemeClr val="accent2"/>
                </a:solidFill>
              </a:rPr>
              <a:t>Databázové produkty SAP</a:t>
            </a:r>
            <a:endParaRPr lang="en-US" sz="3200" dirty="0">
              <a:solidFill>
                <a:schemeClr val="accent2"/>
              </a:solidFill>
            </a:endParaRPr>
          </a:p>
        </p:txBody>
      </p:sp>
      <p:graphicFrame>
        <p:nvGraphicFramePr>
          <p:cNvPr id="4" name="Diagram 3">
            <a:extLst>
              <a:ext uri="{FF2B5EF4-FFF2-40B4-BE49-F238E27FC236}">
                <a16:creationId xmlns:a16="http://schemas.microsoft.com/office/drawing/2014/main" id="{61D962D4-F9C5-47E5-A227-36CF1670F724}"/>
              </a:ext>
            </a:extLst>
          </p:cNvPr>
          <p:cNvGraphicFramePr/>
          <p:nvPr>
            <p:extLst>
              <p:ext uri="{D42A27DB-BD31-4B8C-83A1-F6EECF244321}">
                <p14:modId xmlns:p14="http://schemas.microsoft.com/office/powerpoint/2010/main" val="772675015"/>
              </p:ext>
            </p:extLst>
          </p:nvPr>
        </p:nvGraphicFramePr>
        <p:xfrm>
          <a:off x="199103" y="1498600"/>
          <a:ext cx="1184295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ožené závorky 4">
            <a:extLst>
              <a:ext uri="{FF2B5EF4-FFF2-40B4-BE49-F238E27FC236}">
                <a16:creationId xmlns:a16="http://schemas.microsoft.com/office/drawing/2014/main" id="{D5288AAB-5A84-45F9-9049-870CC801BA97}"/>
              </a:ext>
            </a:extLst>
          </p:cNvPr>
          <p:cNvSpPr/>
          <p:nvPr/>
        </p:nvSpPr>
        <p:spPr>
          <a:xfrm rot="5400000">
            <a:off x="4638476" y="-457088"/>
            <a:ext cx="2271033" cy="7020233"/>
          </a:xfrm>
          <a:prstGeom prst="bracePair">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bdélník 7">
            <a:extLst>
              <a:ext uri="{FF2B5EF4-FFF2-40B4-BE49-F238E27FC236}">
                <a16:creationId xmlns:a16="http://schemas.microsoft.com/office/drawing/2014/main" id="{A4442661-155F-4493-B197-EDDEBF73D615}"/>
              </a:ext>
            </a:extLst>
          </p:cNvPr>
          <p:cNvSpPr/>
          <p:nvPr/>
        </p:nvSpPr>
        <p:spPr>
          <a:xfrm>
            <a:off x="506641" y="4349439"/>
            <a:ext cx="10643139" cy="523220"/>
          </a:xfrm>
          <a:prstGeom prst="rect">
            <a:avLst/>
          </a:prstGeom>
          <a:noFill/>
        </p:spPr>
        <p:txBody>
          <a:bodyPr wrap="square" lIns="91440" tIns="45720" rIns="91440" bIns="45720">
            <a:spAutoFit/>
          </a:bodyPr>
          <a:lstStyle/>
          <a:p>
            <a:pPr algn="ctr"/>
            <a:r>
              <a:rPr lang="cs-CZ" sz="2800" b="0" cap="none" spc="0" dirty="0">
                <a:ln w="0"/>
                <a:solidFill>
                  <a:schemeClr val="tx1"/>
                </a:solidFill>
                <a:effectLst>
                  <a:outerShdw blurRad="38100" dist="19050" dir="2700000" algn="tl" rotWithShape="0">
                    <a:schemeClr val="dk1">
                      <a:alpha val="40000"/>
                    </a:schemeClr>
                  </a:outerShdw>
                </a:effectLst>
              </a:rPr>
              <a:t>Adaptive Server Platform Enterprise</a:t>
            </a:r>
          </a:p>
        </p:txBody>
      </p:sp>
      <p:pic>
        <p:nvPicPr>
          <p:cNvPr id="10" name="Obrázek 9">
            <a:extLst>
              <a:ext uri="{FF2B5EF4-FFF2-40B4-BE49-F238E27FC236}">
                <a16:creationId xmlns:a16="http://schemas.microsoft.com/office/drawing/2014/main" id="{3BB2D236-1B3C-41D2-A9B1-469291DA078E}"/>
              </a:ext>
            </a:extLst>
          </p:cNvPr>
          <p:cNvPicPr>
            <a:picLocks noChangeAspect="1"/>
          </p:cNvPicPr>
          <p:nvPr/>
        </p:nvPicPr>
        <p:blipFill>
          <a:blip r:embed="rId8"/>
          <a:stretch>
            <a:fillRect/>
          </a:stretch>
        </p:blipFill>
        <p:spPr>
          <a:xfrm>
            <a:off x="2335546" y="4247839"/>
            <a:ext cx="7094592" cy="4921376"/>
          </a:xfrm>
          <a:prstGeom prst="rect">
            <a:avLst/>
          </a:prstGeom>
        </p:spPr>
      </p:pic>
    </p:spTree>
    <p:extLst>
      <p:ext uri="{BB962C8B-B14F-4D97-AF65-F5344CB8AC3E}">
        <p14:creationId xmlns:p14="http://schemas.microsoft.com/office/powerpoint/2010/main" val="524663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HANA</a:t>
            </a:r>
            <a:endParaRPr lang="en-US" sz="3200" dirty="0">
              <a:solidFill>
                <a:schemeClr val="accent2"/>
              </a:solidFill>
            </a:endParaRPr>
          </a:p>
        </p:txBody>
      </p:sp>
      <p:pic>
        <p:nvPicPr>
          <p:cNvPr id="2050" name="Picture 2" descr="https://upload.wikimedia.org/wikipedia/commons/a/aa/In-Memory_Data_Fabric_Architecture.jpg">
            <a:extLst>
              <a:ext uri="{FF2B5EF4-FFF2-40B4-BE49-F238E27FC236}">
                <a16:creationId xmlns:a16="http://schemas.microsoft.com/office/drawing/2014/main" id="{21B75909-12AF-4215-9C99-95729CFDA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78" y="1169602"/>
            <a:ext cx="11951444" cy="500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537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4607517"/>
          </a:xfrm>
        </p:spPr>
        <p:txBody>
          <a:bodyPr>
            <a:noAutofit/>
          </a:bodyPr>
          <a:lstStyle/>
          <a:p>
            <a:pPr lvl="1">
              <a:lnSpc>
                <a:spcPct val="150000"/>
              </a:lnSpc>
            </a:pPr>
            <a:r>
              <a:rPr lang="pl-PL" sz="2000" dirty="0"/>
              <a:t>Poslední verze</a:t>
            </a:r>
          </a:p>
          <a:p>
            <a:pPr lvl="2">
              <a:lnSpc>
                <a:spcPct val="150000"/>
              </a:lnSpc>
            </a:pPr>
            <a:r>
              <a:rPr lang="pl-PL" sz="2000" dirty="0"/>
              <a:t>SAP IQ 16.0 SP11 PL20</a:t>
            </a:r>
          </a:p>
          <a:p>
            <a:pPr lvl="1">
              <a:lnSpc>
                <a:spcPct val="150000"/>
              </a:lnSpc>
            </a:pPr>
            <a:r>
              <a:rPr lang="pl-PL" sz="2000" dirty="0"/>
              <a:t>Podporované operační systémy</a:t>
            </a:r>
          </a:p>
          <a:p>
            <a:pPr lvl="2">
              <a:lnSpc>
                <a:spcPct val="150000"/>
              </a:lnSpc>
            </a:pPr>
            <a:r>
              <a:rPr lang="pl-PL" sz="2000" dirty="0"/>
              <a:t>MS Windows (Server 2012 R2, 2008 R2, 8.1, 7 SP1)</a:t>
            </a:r>
          </a:p>
          <a:p>
            <a:pPr lvl="2">
              <a:lnSpc>
                <a:spcPct val="150000"/>
              </a:lnSpc>
            </a:pPr>
            <a:r>
              <a:rPr lang="pl-PL" sz="2000" dirty="0"/>
              <a:t>Solaris (11.2 a 10.0)</a:t>
            </a:r>
          </a:p>
          <a:p>
            <a:pPr lvl="2">
              <a:lnSpc>
                <a:spcPct val="150000"/>
              </a:lnSpc>
            </a:pPr>
            <a:r>
              <a:rPr lang="pl-PL" sz="2000" dirty="0"/>
              <a:t>Linux (RHEL 5.5, 6.2 a 7 / SLES 11 )</a:t>
            </a:r>
          </a:p>
          <a:p>
            <a:pPr lvl="2">
              <a:lnSpc>
                <a:spcPct val="150000"/>
              </a:lnSpc>
            </a:pPr>
            <a:r>
              <a:rPr lang="pl-PL" sz="2000" dirty="0"/>
              <a:t>HP (HP UX 11.31)</a:t>
            </a:r>
          </a:p>
          <a:p>
            <a:pPr lvl="2">
              <a:lnSpc>
                <a:spcPct val="150000"/>
              </a:lnSpc>
            </a:pPr>
            <a:r>
              <a:rPr lang="pl-PL" sz="2000" dirty="0"/>
              <a:t>AIX (6.1 a 7.1)</a:t>
            </a:r>
          </a:p>
          <a:p>
            <a:pPr lvl="2">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pPr>
              <a:tabLst>
                <a:tab pos="6975475" algn="l"/>
              </a:tabLst>
            </a:pPr>
            <a:r>
              <a:rPr lang="pl-PL" sz="3200" dirty="0">
                <a:solidFill>
                  <a:schemeClr val="accent2"/>
                </a:solidFill>
              </a:rPr>
              <a:t>IQ verze 16.0</a:t>
            </a:r>
            <a:endParaRPr lang="en-US" sz="3200" dirty="0">
              <a:solidFill>
                <a:schemeClr val="accent2"/>
              </a:solidFill>
            </a:endParaRPr>
          </a:p>
        </p:txBody>
      </p:sp>
    </p:spTree>
    <p:extLst>
      <p:ext uri="{BB962C8B-B14F-4D97-AF65-F5344CB8AC3E}">
        <p14:creationId xmlns:p14="http://schemas.microsoft.com/office/powerpoint/2010/main" val="3261252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4607517"/>
          </a:xfrm>
        </p:spPr>
        <p:txBody>
          <a:bodyPr>
            <a:noAutofit/>
          </a:bodyPr>
          <a:lstStyle/>
          <a:p>
            <a:pPr lvl="1">
              <a:lnSpc>
                <a:spcPct val="150000"/>
              </a:lnSpc>
            </a:pPr>
            <a:r>
              <a:rPr lang="pl-PL" sz="2000" dirty="0"/>
              <a:t>Poslední verze</a:t>
            </a:r>
          </a:p>
          <a:p>
            <a:pPr lvl="2">
              <a:lnSpc>
                <a:spcPct val="150000"/>
              </a:lnSpc>
            </a:pPr>
            <a:r>
              <a:rPr lang="pl-PL" sz="2000" dirty="0"/>
              <a:t>SAP IQ 16.0 SP11 PL20</a:t>
            </a:r>
          </a:p>
          <a:p>
            <a:pPr lvl="1">
              <a:lnSpc>
                <a:spcPct val="150000"/>
              </a:lnSpc>
            </a:pPr>
            <a:r>
              <a:rPr lang="pl-PL" sz="2000" dirty="0"/>
              <a:t>Podporované operační systémy</a:t>
            </a:r>
          </a:p>
          <a:p>
            <a:pPr lvl="2">
              <a:lnSpc>
                <a:spcPct val="150000"/>
              </a:lnSpc>
            </a:pPr>
            <a:r>
              <a:rPr lang="pl-PL" sz="2000" dirty="0"/>
              <a:t>MS Windows (Server 2012 R2, 2008 R2, 8.1, 7 SP1)</a:t>
            </a:r>
          </a:p>
          <a:p>
            <a:pPr lvl="2">
              <a:lnSpc>
                <a:spcPct val="150000"/>
              </a:lnSpc>
            </a:pPr>
            <a:r>
              <a:rPr lang="pl-PL" sz="2000" dirty="0"/>
              <a:t>Solaris (11.2 a 10.0)</a:t>
            </a:r>
          </a:p>
          <a:p>
            <a:pPr lvl="2">
              <a:lnSpc>
                <a:spcPct val="150000"/>
              </a:lnSpc>
            </a:pPr>
            <a:r>
              <a:rPr lang="pl-PL" sz="2000" dirty="0"/>
              <a:t>Linux (RHEL 5.5, 6.2 a 7 / SLES 11 )</a:t>
            </a:r>
          </a:p>
          <a:p>
            <a:pPr lvl="2">
              <a:lnSpc>
                <a:spcPct val="150000"/>
              </a:lnSpc>
            </a:pPr>
            <a:r>
              <a:rPr lang="pl-PL" sz="2000" dirty="0"/>
              <a:t>HP (HP UX 11.31)</a:t>
            </a:r>
          </a:p>
          <a:p>
            <a:pPr lvl="2">
              <a:lnSpc>
                <a:spcPct val="150000"/>
              </a:lnSpc>
            </a:pPr>
            <a:r>
              <a:rPr lang="pl-PL" sz="2000" dirty="0"/>
              <a:t>AIX (6.1 a 7.1)</a:t>
            </a:r>
          </a:p>
          <a:p>
            <a:pPr lvl="2">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pPr>
              <a:tabLst>
                <a:tab pos="6289675" algn="l"/>
              </a:tabLst>
            </a:pPr>
            <a:r>
              <a:rPr lang="pl-PL" sz="3200" dirty="0">
                <a:solidFill>
                  <a:schemeClr val="accent2"/>
                </a:solidFill>
              </a:rPr>
              <a:t>IQ verze 16.0	IQ verze 16.1</a:t>
            </a:r>
            <a:endParaRPr lang="en-US" sz="3200" dirty="0">
              <a:solidFill>
                <a:schemeClr val="accent2"/>
              </a:solidFill>
            </a:endParaRPr>
          </a:p>
        </p:txBody>
      </p:sp>
      <p:sp>
        <p:nvSpPr>
          <p:cNvPr id="4" name="Agenda items">
            <a:extLst>
              <a:ext uri="{FF2B5EF4-FFF2-40B4-BE49-F238E27FC236}">
                <a16:creationId xmlns:a16="http://schemas.microsoft.com/office/drawing/2014/main" id="{D31EBBCF-26B8-4B72-B692-E4EF56B1A771}"/>
              </a:ext>
            </a:extLst>
          </p:cNvPr>
          <p:cNvSpPr txBox="1">
            <a:spLocks/>
          </p:cNvSpPr>
          <p:nvPr/>
        </p:nvSpPr>
        <p:spPr bwMode="gray">
          <a:xfrm>
            <a:off x="6422459" y="1390985"/>
            <a:ext cx="6416013" cy="4607517"/>
          </a:xfrm>
          <a:prstGeom prst="rect">
            <a:avLst/>
          </a:prstGeom>
        </p:spPr>
        <p:txBody>
          <a:bodyPr vert="horz" lIns="0" tIns="0" rIns="0" bIns="0" rtlCol="0">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kern="1200">
                <a:solidFill>
                  <a:schemeClr val="tx1"/>
                </a:solidFill>
                <a:latin typeface="Calibri" panose="020F0502020204030204" pitchFamily="34" charset="0"/>
                <a:ea typeface="+mn-ea"/>
                <a:cs typeface="Calibri" panose="020F0502020204030204" pitchFamily="34" charset="0"/>
              </a:defRPr>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kern="1200">
                <a:solidFill>
                  <a:schemeClr val="tx1"/>
                </a:solidFill>
                <a:latin typeface="Calibri" panose="020F0502020204030204" pitchFamily="34" charset="0"/>
                <a:ea typeface="+mn-ea"/>
                <a:cs typeface="Calibri" panose="020F0502020204030204" pitchFamily="34" charset="0"/>
              </a:defRPr>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Arial" pitchFamily="34" charset="0"/>
              <a:buChar char="–"/>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lnSpc>
                <a:spcPct val="150000"/>
              </a:lnSpc>
            </a:pPr>
            <a:r>
              <a:rPr lang="pl-PL" sz="2000" dirty="0"/>
              <a:t>Poslední verze</a:t>
            </a:r>
          </a:p>
          <a:p>
            <a:pPr lvl="2">
              <a:lnSpc>
                <a:spcPct val="150000"/>
              </a:lnSpc>
            </a:pPr>
            <a:r>
              <a:rPr lang="pl-PL" sz="2000" dirty="0"/>
              <a:t>SAP IQ  16.1 SP03 PL01</a:t>
            </a:r>
          </a:p>
          <a:p>
            <a:pPr lvl="1">
              <a:lnSpc>
                <a:spcPct val="150000"/>
              </a:lnSpc>
            </a:pPr>
            <a:r>
              <a:rPr lang="pl-PL" sz="2000" dirty="0"/>
              <a:t>Podporované operační systémy</a:t>
            </a:r>
          </a:p>
          <a:p>
            <a:pPr lvl="2">
              <a:lnSpc>
                <a:spcPct val="150000"/>
              </a:lnSpc>
            </a:pPr>
            <a:r>
              <a:rPr lang="pl-PL" sz="2000" dirty="0"/>
              <a:t>MS Windows (Server 2012 R2, Server 2016)</a:t>
            </a:r>
          </a:p>
          <a:p>
            <a:pPr lvl="2">
              <a:lnSpc>
                <a:spcPct val="150000"/>
              </a:lnSpc>
            </a:pPr>
            <a:r>
              <a:rPr lang="pl-PL" sz="2000" dirty="0"/>
              <a:t>Solaris (11.3 na x64/SPARC)</a:t>
            </a:r>
          </a:p>
          <a:p>
            <a:pPr lvl="2">
              <a:lnSpc>
                <a:spcPct val="150000"/>
              </a:lnSpc>
            </a:pPr>
            <a:r>
              <a:rPr lang="pl-PL" sz="2000" dirty="0"/>
              <a:t>Linux (RHEL 7.2 / SLES 12.x )</a:t>
            </a:r>
          </a:p>
          <a:p>
            <a:pPr lvl="2">
              <a:lnSpc>
                <a:spcPct val="150000"/>
              </a:lnSpc>
            </a:pPr>
            <a:r>
              <a:rPr lang="pl-PL" sz="2000" dirty="0"/>
              <a:t>HP (HP UX 11.31 na x64/ITANIUM)</a:t>
            </a:r>
          </a:p>
          <a:p>
            <a:pPr lvl="2">
              <a:lnSpc>
                <a:spcPct val="150000"/>
              </a:lnSpc>
            </a:pPr>
            <a:r>
              <a:rPr lang="pl-PL" sz="2000" dirty="0"/>
              <a:t>AIX (7.1 a 7.2)</a:t>
            </a:r>
          </a:p>
          <a:p>
            <a:pPr lvl="2">
              <a:lnSpc>
                <a:spcPct val="150000"/>
              </a:lnSpc>
            </a:pPr>
            <a:endParaRPr lang="pl-PL" sz="2000" dirty="0"/>
          </a:p>
        </p:txBody>
      </p:sp>
    </p:spTree>
    <p:extLst>
      <p:ext uri="{BB962C8B-B14F-4D97-AF65-F5344CB8AC3E}">
        <p14:creationId xmlns:p14="http://schemas.microsoft.com/office/powerpoint/2010/main" val="2878847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5"/>
            <a:ext cx="5448716" cy="2843095"/>
          </a:xfrm>
        </p:spPr>
        <p:txBody>
          <a:bodyPr>
            <a:noAutofit/>
          </a:bodyPr>
          <a:lstStyle/>
          <a:p>
            <a:pPr lvl="1">
              <a:lnSpc>
                <a:spcPct val="150000"/>
              </a:lnSpc>
            </a:pPr>
            <a:r>
              <a:rPr lang="pl-PL" sz="2000" dirty="0"/>
              <a:t>Poslední verze</a:t>
            </a:r>
          </a:p>
          <a:p>
            <a:pPr lvl="2">
              <a:lnSpc>
                <a:spcPct val="150000"/>
              </a:lnSpc>
            </a:pPr>
            <a:r>
              <a:rPr lang="pl-PL" sz="2000" dirty="0"/>
              <a:t>SAP IQ 16.0 SP11 PL20</a:t>
            </a:r>
          </a:p>
          <a:p>
            <a:pPr lvl="1">
              <a:lnSpc>
                <a:spcPct val="150000"/>
              </a:lnSpc>
            </a:pPr>
            <a:r>
              <a:rPr lang="pl-PL" sz="2000" dirty="0"/>
              <a:t>SQL Anywhere 16</a:t>
            </a:r>
          </a:p>
          <a:p>
            <a:pPr lvl="1">
              <a:lnSpc>
                <a:spcPct val="150000"/>
              </a:lnSpc>
            </a:pPr>
            <a:r>
              <a:rPr lang="pl-PL" sz="2000" dirty="0"/>
              <a:t>End of Mainstream Support</a:t>
            </a:r>
          </a:p>
          <a:p>
            <a:pPr lvl="2">
              <a:lnSpc>
                <a:spcPct val="150000"/>
              </a:lnSpc>
            </a:pPr>
            <a:r>
              <a:rPr lang="pl-PL" sz="2000" dirty="0"/>
              <a:t>30. listopad 2020</a:t>
            </a:r>
          </a:p>
        </p:txBody>
      </p:sp>
      <p:sp>
        <p:nvSpPr>
          <p:cNvPr id="2" name="Agenda"/>
          <p:cNvSpPr>
            <a:spLocks noGrp="1"/>
          </p:cNvSpPr>
          <p:nvPr>
            <p:ph type="title"/>
          </p:nvPr>
        </p:nvSpPr>
        <p:spPr bwMode="gray"/>
        <p:txBody>
          <a:bodyPr vert="horz" lIns="0" tIns="0" rIns="0" bIns="0" rtlCol="0" anchor="ctr" anchorCtr="0">
            <a:noAutofit/>
          </a:bodyPr>
          <a:lstStyle/>
          <a:p>
            <a:pPr>
              <a:tabLst>
                <a:tab pos="6289675" algn="l"/>
              </a:tabLst>
            </a:pPr>
            <a:r>
              <a:rPr lang="pl-PL" sz="3200" dirty="0">
                <a:solidFill>
                  <a:schemeClr val="accent2"/>
                </a:solidFill>
              </a:rPr>
              <a:t>IQ verze 16.0	IQ verze 16.1</a:t>
            </a:r>
            <a:endParaRPr lang="en-US" sz="3200" dirty="0">
              <a:solidFill>
                <a:schemeClr val="accent2"/>
              </a:solidFill>
            </a:endParaRPr>
          </a:p>
        </p:txBody>
      </p:sp>
      <p:sp>
        <p:nvSpPr>
          <p:cNvPr id="4" name="Agenda items">
            <a:extLst>
              <a:ext uri="{FF2B5EF4-FFF2-40B4-BE49-F238E27FC236}">
                <a16:creationId xmlns:a16="http://schemas.microsoft.com/office/drawing/2014/main" id="{D31EBBCF-26B8-4B72-B692-E4EF56B1A771}"/>
              </a:ext>
            </a:extLst>
          </p:cNvPr>
          <p:cNvSpPr txBox="1">
            <a:spLocks/>
          </p:cNvSpPr>
          <p:nvPr/>
        </p:nvSpPr>
        <p:spPr bwMode="gray">
          <a:xfrm>
            <a:off x="6422459" y="1390985"/>
            <a:ext cx="5109141" cy="2711115"/>
          </a:xfrm>
          <a:prstGeom prst="rect">
            <a:avLst/>
          </a:prstGeom>
        </p:spPr>
        <p:txBody>
          <a:bodyPr vert="horz" lIns="0" tIns="0" rIns="0" bIns="0" rtlCol="0">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kern="1200">
                <a:solidFill>
                  <a:schemeClr val="tx1"/>
                </a:solidFill>
                <a:latin typeface="Calibri" panose="020F0502020204030204" pitchFamily="34" charset="0"/>
                <a:ea typeface="+mn-ea"/>
                <a:cs typeface="Calibri" panose="020F0502020204030204" pitchFamily="34" charset="0"/>
              </a:defRPr>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kern="1200">
                <a:solidFill>
                  <a:schemeClr val="tx1"/>
                </a:solidFill>
                <a:latin typeface="Calibri" panose="020F0502020204030204" pitchFamily="34" charset="0"/>
                <a:ea typeface="+mn-ea"/>
                <a:cs typeface="Calibri" panose="020F0502020204030204" pitchFamily="34" charset="0"/>
              </a:defRPr>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Arial" pitchFamily="34" charset="0"/>
              <a:buChar char="–"/>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lnSpc>
                <a:spcPct val="150000"/>
              </a:lnSpc>
            </a:pPr>
            <a:r>
              <a:rPr lang="pl-PL" sz="2000" dirty="0"/>
              <a:t>Poslední verze</a:t>
            </a:r>
          </a:p>
          <a:p>
            <a:pPr lvl="2">
              <a:lnSpc>
                <a:spcPct val="150000"/>
              </a:lnSpc>
            </a:pPr>
            <a:r>
              <a:rPr lang="pl-PL" sz="2000" dirty="0"/>
              <a:t>SAP IQ  16.1 SP03 PL01</a:t>
            </a:r>
          </a:p>
          <a:p>
            <a:pPr lvl="1">
              <a:lnSpc>
                <a:spcPct val="150000"/>
              </a:lnSpc>
            </a:pPr>
            <a:r>
              <a:rPr lang="pl-PL" sz="2000" dirty="0"/>
              <a:t>SQL Anywhere 17</a:t>
            </a:r>
          </a:p>
          <a:p>
            <a:pPr lvl="1">
              <a:lnSpc>
                <a:spcPct val="150000"/>
              </a:lnSpc>
            </a:pPr>
            <a:r>
              <a:rPr lang="pl-PL" sz="2000" dirty="0"/>
              <a:t>End of Mainstream Support</a:t>
            </a:r>
          </a:p>
          <a:p>
            <a:pPr lvl="2">
              <a:lnSpc>
                <a:spcPct val="150000"/>
              </a:lnSpc>
            </a:pPr>
            <a:r>
              <a:rPr lang="pl-PL" sz="2000" dirty="0"/>
              <a:t>Zatím není</a:t>
            </a:r>
          </a:p>
          <a:p>
            <a:pPr lvl="1">
              <a:lnSpc>
                <a:spcPct val="150000"/>
              </a:lnSpc>
            </a:pPr>
            <a:endParaRPr lang="pl-PL" sz="2000" dirty="0"/>
          </a:p>
        </p:txBody>
      </p:sp>
      <p:sp>
        <p:nvSpPr>
          <p:cNvPr id="5" name="Agenda">
            <a:extLst>
              <a:ext uri="{FF2B5EF4-FFF2-40B4-BE49-F238E27FC236}">
                <a16:creationId xmlns:a16="http://schemas.microsoft.com/office/drawing/2014/main" id="{2A225A5D-347A-4A9C-966A-397EBD7501D0}"/>
              </a:ext>
            </a:extLst>
          </p:cNvPr>
          <p:cNvSpPr txBox="1">
            <a:spLocks/>
          </p:cNvSpPr>
          <p:nvPr/>
        </p:nvSpPr>
        <p:spPr bwMode="gray">
          <a:xfrm>
            <a:off x="324000" y="4176835"/>
            <a:ext cx="11545200" cy="756175"/>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tx1"/>
                </a:solidFill>
                <a:latin typeface="Calibri" panose="020F0502020204030204" pitchFamily="34" charset="0"/>
                <a:ea typeface="+mj-ea"/>
                <a:cs typeface="Calibri" panose="020F0502020204030204" pitchFamily="34" charset="0"/>
              </a:defRPr>
            </a:lvl1pPr>
          </a:lstStyle>
          <a:p>
            <a:pPr>
              <a:tabLst>
                <a:tab pos="6289675" algn="l"/>
              </a:tabLst>
            </a:pPr>
            <a:r>
              <a:rPr lang="pl-PL" sz="3200" dirty="0">
                <a:solidFill>
                  <a:schemeClr val="accent2"/>
                </a:solidFill>
              </a:rPr>
              <a:t>SAP HANA Platform 1.0	 SAP HANA Platform 2.0</a:t>
            </a:r>
            <a:endParaRPr lang="en-US" sz="3200" dirty="0">
              <a:solidFill>
                <a:schemeClr val="accent2"/>
              </a:solidFill>
            </a:endParaRPr>
          </a:p>
        </p:txBody>
      </p:sp>
      <p:sp>
        <p:nvSpPr>
          <p:cNvPr id="6" name="Agenda items">
            <a:extLst>
              <a:ext uri="{FF2B5EF4-FFF2-40B4-BE49-F238E27FC236}">
                <a16:creationId xmlns:a16="http://schemas.microsoft.com/office/drawing/2014/main" id="{BB2D4EE9-EE3B-4B40-A4BD-FD598BC5B5C9}"/>
              </a:ext>
            </a:extLst>
          </p:cNvPr>
          <p:cNvSpPr txBox="1">
            <a:spLocks/>
          </p:cNvSpPr>
          <p:nvPr/>
        </p:nvSpPr>
        <p:spPr bwMode="gray">
          <a:xfrm>
            <a:off x="324000" y="5071205"/>
            <a:ext cx="5448716" cy="2843095"/>
          </a:xfrm>
          <a:prstGeom prst="rect">
            <a:avLst/>
          </a:prstGeom>
        </p:spPr>
        <p:txBody>
          <a:bodyPr vert="horz" lIns="0" tIns="0" rIns="0" bIns="0" rtlCol="0">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kern="1200">
                <a:solidFill>
                  <a:schemeClr val="tx1"/>
                </a:solidFill>
                <a:latin typeface="Calibri" panose="020F0502020204030204" pitchFamily="34" charset="0"/>
                <a:ea typeface="+mn-ea"/>
                <a:cs typeface="Calibri" panose="020F0502020204030204" pitchFamily="34" charset="0"/>
              </a:defRPr>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kern="1200">
                <a:solidFill>
                  <a:schemeClr val="tx1"/>
                </a:solidFill>
                <a:latin typeface="Calibri" panose="020F0502020204030204" pitchFamily="34" charset="0"/>
                <a:ea typeface="+mn-ea"/>
                <a:cs typeface="Calibri" panose="020F0502020204030204" pitchFamily="34" charset="0"/>
              </a:defRPr>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Arial" pitchFamily="34" charset="0"/>
              <a:buChar char="–"/>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lnSpc>
                <a:spcPct val="150000"/>
              </a:lnSpc>
            </a:pPr>
            <a:r>
              <a:rPr lang="pl-PL" sz="2000" dirty="0"/>
              <a:t>Poslední verze</a:t>
            </a:r>
          </a:p>
          <a:p>
            <a:pPr lvl="2">
              <a:lnSpc>
                <a:spcPct val="150000"/>
              </a:lnSpc>
            </a:pPr>
            <a:r>
              <a:rPr lang="pl-PL" sz="2000" dirty="0"/>
              <a:t>SAP SAP HANA Platform 1.0 SPS12 Rev122</a:t>
            </a:r>
          </a:p>
        </p:txBody>
      </p:sp>
      <p:sp>
        <p:nvSpPr>
          <p:cNvPr id="7" name="Agenda items">
            <a:extLst>
              <a:ext uri="{FF2B5EF4-FFF2-40B4-BE49-F238E27FC236}">
                <a16:creationId xmlns:a16="http://schemas.microsoft.com/office/drawing/2014/main" id="{5CDCE090-9814-4E3E-9EA2-FBEE4F3D4337}"/>
              </a:ext>
            </a:extLst>
          </p:cNvPr>
          <p:cNvSpPr txBox="1">
            <a:spLocks/>
          </p:cNvSpPr>
          <p:nvPr/>
        </p:nvSpPr>
        <p:spPr bwMode="gray">
          <a:xfrm>
            <a:off x="6422459" y="5069835"/>
            <a:ext cx="5109141" cy="2711115"/>
          </a:xfrm>
          <a:prstGeom prst="rect">
            <a:avLst/>
          </a:prstGeom>
        </p:spPr>
        <p:txBody>
          <a:bodyPr vert="horz" lIns="0" tIns="0" rIns="0" bIns="0" rtlCol="0">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kern="1200">
                <a:solidFill>
                  <a:schemeClr val="tx1"/>
                </a:solidFill>
                <a:latin typeface="Calibri" panose="020F0502020204030204" pitchFamily="34" charset="0"/>
                <a:ea typeface="+mn-ea"/>
                <a:cs typeface="Calibri" panose="020F0502020204030204" pitchFamily="34" charset="0"/>
              </a:defRPr>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kern="1200">
                <a:solidFill>
                  <a:schemeClr val="tx1"/>
                </a:solidFill>
                <a:latin typeface="Calibri" panose="020F0502020204030204" pitchFamily="34" charset="0"/>
                <a:ea typeface="+mn-ea"/>
                <a:cs typeface="Calibri" panose="020F0502020204030204" pitchFamily="34" charset="0"/>
              </a:defRPr>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Arial" pitchFamily="34" charset="0"/>
              <a:buChar char="–"/>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lnSpc>
                <a:spcPct val="150000"/>
              </a:lnSpc>
            </a:pPr>
            <a:r>
              <a:rPr lang="pl-PL" sz="2000" dirty="0"/>
              <a:t>Poslední verze</a:t>
            </a:r>
          </a:p>
          <a:p>
            <a:pPr lvl="2">
              <a:lnSpc>
                <a:spcPct val="150000"/>
              </a:lnSpc>
            </a:pPr>
            <a:r>
              <a:rPr lang="pl-PL" sz="2000" dirty="0"/>
              <a:t>SAP HANA Platform 2.0 SPS 03 Rev033 </a:t>
            </a:r>
          </a:p>
        </p:txBody>
      </p:sp>
    </p:spTree>
    <p:extLst>
      <p:ext uri="{BB962C8B-B14F-4D97-AF65-F5344CB8AC3E}">
        <p14:creationId xmlns:p14="http://schemas.microsoft.com/office/powerpoint/2010/main" val="2692684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6" presetClass="entr" presetSubtype="16" fill="hold" grpId="0" nodeType="afterEffect">
                                  <p:stCondLst>
                                    <p:cond delay="1000"/>
                                  </p:stCondLst>
                                  <p:childTnLst>
                                    <p:set>
                                      <p:cBhvr>
                                        <p:cTn id="38" dur="1" fill="hold">
                                          <p:stCondLst>
                                            <p:cond delay="0"/>
                                          </p:stCondLst>
                                        </p:cTn>
                                        <p:tgtEl>
                                          <p:spTgt spid="6"/>
                                        </p:tgtEl>
                                        <p:attrNameLst>
                                          <p:attrName>style.visibility</p:attrName>
                                        </p:attrNameLst>
                                      </p:cBhvr>
                                      <p:to>
                                        <p:strVal val="visible"/>
                                      </p:to>
                                    </p:set>
                                    <p:animEffect transition="in" filter="circle(in)">
                                      <p:cBhvr>
                                        <p:cTn id="39" dur="2000"/>
                                        <p:tgtEl>
                                          <p:spTgt spid="6"/>
                                        </p:tgtEl>
                                      </p:cBhvr>
                                    </p:animEffect>
                                  </p:childTnLst>
                                </p:cTn>
                              </p:par>
                            </p:childTnLst>
                          </p:cTn>
                        </p:par>
                        <p:par>
                          <p:cTn id="40" fill="hold">
                            <p:stCondLst>
                              <p:cond delay="4000"/>
                            </p:stCondLst>
                            <p:childTnLst>
                              <p:par>
                                <p:cTn id="41" presetID="6" presetClass="entr" presetSubtype="16" fill="hold" grpId="0" nodeType="afterEffect">
                                  <p:stCondLst>
                                    <p:cond delay="1000"/>
                                  </p:stCondLst>
                                  <p:childTnLst>
                                    <p:set>
                                      <p:cBhvr>
                                        <p:cTn id="42" dur="1" fill="hold">
                                          <p:stCondLst>
                                            <p:cond delay="0"/>
                                          </p:stCondLst>
                                        </p:cTn>
                                        <p:tgtEl>
                                          <p:spTgt spid="7"/>
                                        </p:tgtEl>
                                        <p:attrNameLst>
                                          <p:attrName>style.visibility</p:attrName>
                                        </p:attrNameLst>
                                      </p:cBhvr>
                                      <p:to>
                                        <p:strVal val="visible"/>
                                      </p:to>
                                    </p:set>
                                    <p:animEffect transition="in" filter="circle(in)">
                                      <p:cBhvr>
                                        <p:cTn id="4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27936" y="1524319"/>
            <a:ext cx="5241898" cy="3309771"/>
          </a:xfrm>
        </p:spPr>
        <p:txBody>
          <a:bodyPr/>
          <a:lstStyle/>
          <a:p>
            <a:r>
              <a:rPr lang="cs-CZ" b="1" dirty="0"/>
              <a:t>Performance </a:t>
            </a:r>
            <a:r>
              <a:rPr lang="cs-CZ" b="1" dirty="0" err="1"/>
              <a:t>improvements</a:t>
            </a:r>
            <a:endParaRPr lang="cs-CZ" b="1" dirty="0"/>
          </a:p>
          <a:p>
            <a:pPr marL="342900" lvl="1" indent="-342900">
              <a:buFont typeface="Arial" panose="020B0604020202020204" pitchFamily="34" charset="0"/>
              <a:buChar char="•"/>
            </a:pPr>
            <a:r>
              <a:rPr lang="cs-CZ" dirty="0" err="1"/>
              <a:t>Cache</a:t>
            </a:r>
            <a:r>
              <a:rPr lang="cs-CZ" dirty="0"/>
              <a:t> </a:t>
            </a:r>
            <a:r>
              <a:rPr lang="cs-CZ" dirty="0" err="1"/>
              <a:t>Ejection</a:t>
            </a:r>
            <a:endParaRPr lang="cs-CZ" dirty="0"/>
          </a:p>
          <a:p>
            <a:pPr marL="342900" lvl="1" indent="-342900">
              <a:buFont typeface="Arial" panose="020B0604020202020204" pitchFamily="34" charset="0"/>
              <a:buChar char="•"/>
            </a:pPr>
            <a:r>
              <a:rPr lang="cs-CZ" dirty="0"/>
              <a:t>DQP Performance </a:t>
            </a:r>
            <a:r>
              <a:rPr lang="cs-CZ" dirty="0" err="1"/>
              <a:t>Improvements</a:t>
            </a:r>
            <a:endParaRPr lang="cs-CZ" dirty="0"/>
          </a:p>
          <a:p>
            <a:pPr marL="342900" lvl="1" indent="-342900">
              <a:buFont typeface="Arial" panose="020B0604020202020204" pitchFamily="34" charset="0"/>
              <a:buChar char="•"/>
            </a:pPr>
            <a:r>
              <a:rPr lang="cs-CZ" dirty="0" err="1"/>
              <a:t>Micro</a:t>
            </a:r>
            <a:r>
              <a:rPr lang="cs-CZ" dirty="0"/>
              <a:t> </a:t>
            </a:r>
            <a:r>
              <a:rPr lang="cs-CZ" dirty="0" err="1"/>
              <a:t>Query</a:t>
            </a:r>
            <a:r>
              <a:rPr lang="cs-CZ" dirty="0"/>
              <a:t> Performance </a:t>
            </a:r>
            <a:r>
              <a:rPr lang="cs-CZ" dirty="0" err="1"/>
              <a:t>Improvement</a:t>
            </a:r>
            <a:endParaRPr lang="cs-CZ" dirty="0"/>
          </a:p>
          <a:p>
            <a:pPr lvl="1"/>
            <a:endParaRPr lang="cs-CZ" dirty="0"/>
          </a:p>
        </p:txBody>
      </p:sp>
      <p:sp>
        <p:nvSpPr>
          <p:cNvPr id="5" name="Agenda"/>
          <p:cNvSpPr>
            <a:spLocks noGrp="1"/>
          </p:cNvSpPr>
          <p:nvPr>
            <p:ph type="title"/>
          </p:nvPr>
        </p:nvSpPr>
        <p:spPr bwMode="gray">
          <a:xfrm>
            <a:off x="324000" y="346966"/>
            <a:ext cx="11545200" cy="756175"/>
          </a:xfrm>
        </p:spPr>
        <p:txBody>
          <a:bodyPr vert="horz" lIns="0" tIns="0" rIns="0" bIns="0" rtlCol="0" anchor="ctr" anchorCtr="0">
            <a:noAutofit/>
          </a:bodyPr>
          <a:lstStyle/>
          <a:p>
            <a:r>
              <a:rPr lang="pl-PL" sz="3200" dirty="0">
                <a:solidFill>
                  <a:schemeClr val="accent2"/>
                </a:solidFill>
              </a:rPr>
              <a:t>IQ 16.0 - </a:t>
            </a:r>
            <a:r>
              <a:rPr lang="pl-PL" sz="2400" dirty="0">
                <a:solidFill>
                  <a:schemeClr val="accent2"/>
                </a:solidFill>
              </a:rPr>
              <a:t>první vydání (platí i pro SP01)</a:t>
            </a:r>
            <a:endParaRPr lang="en-US" sz="2400" dirty="0">
              <a:solidFill>
                <a:schemeClr val="accent2"/>
              </a:solidFill>
            </a:endParaRPr>
          </a:p>
        </p:txBody>
      </p:sp>
      <p:sp>
        <p:nvSpPr>
          <p:cNvPr id="6" name="Content Placeholder 3">
            <a:extLst>
              <a:ext uri="{FF2B5EF4-FFF2-40B4-BE49-F238E27FC236}">
                <a16:creationId xmlns:a16="http://schemas.microsoft.com/office/drawing/2014/main" id="{F30A9D47-D415-4BF1-92D7-796370A0D57B}"/>
              </a:ext>
            </a:extLst>
          </p:cNvPr>
          <p:cNvSpPr txBox="1">
            <a:spLocks/>
          </p:cNvSpPr>
          <p:nvPr/>
        </p:nvSpPr>
        <p:spPr bwMode="gray">
          <a:xfrm>
            <a:off x="990970" y="1524319"/>
            <a:ext cx="4467280" cy="45270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0"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cs-CZ" altLang="cs-CZ" b="1" dirty="0"/>
              <a:t>New </a:t>
            </a:r>
            <a:r>
              <a:rPr lang="cs-CZ" altLang="cs-CZ" b="1" dirty="0" err="1"/>
              <a:t>Features</a:t>
            </a:r>
            <a:endParaRPr lang="cs-CZ" altLang="cs-CZ" b="1" dirty="0"/>
          </a:p>
          <a:p>
            <a:pPr marL="342900" lvl="1" indent="-342900">
              <a:buFont typeface="Arial" panose="020B0604020202020204" pitchFamily="34" charset="0"/>
              <a:buChar char="•"/>
            </a:pPr>
            <a:r>
              <a:rPr lang="cs-CZ" altLang="cs-CZ" dirty="0"/>
              <a:t>SCC (SAP </a:t>
            </a:r>
            <a:r>
              <a:rPr lang="cs-CZ" altLang="cs-CZ" dirty="0" err="1"/>
              <a:t>Control</a:t>
            </a:r>
            <a:r>
              <a:rPr lang="cs-CZ" altLang="cs-CZ" dirty="0"/>
              <a:t> Center)</a:t>
            </a:r>
            <a:endParaRPr lang="en-US" altLang="cs-CZ" dirty="0"/>
          </a:p>
          <a:p>
            <a:pPr marL="342900" lvl="1" indent="-342900">
              <a:buFont typeface="Arial" panose="020B0604020202020204" pitchFamily="34" charset="0"/>
              <a:buChar char="•"/>
            </a:pPr>
            <a:r>
              <a:rPr lang="cs-CZ" altLang="cs-CZ" dirty="0" err="1"/>
              <a:t>Connection</a:t>
            </a:r>
            <a:r>
              <a:rPr lang="cs-CZ" altLang="cs-CZ" dirty="0"/>
              <a:t> </a:t>
            </a:r>
            <a:r>
              <a:rPr lang="cs-CZ" altLang="cs-CZ" dirty="0" err="1"/>
              <a:t>Blocking</a:t>
            </a:r>
            <a:endParaRPr lang="cs-CZ" altLang="cs-CZ" dirty="0"/>
          </a:p>
          <a:p>
            <a:pPr marL="342900" lvl="1" indent="-342900">
              <a:buFont typeface="Arial" panose="020B0604020202020204" pitchFamily="34" charset="0"/>
              <a:buChar char="•"/>
            </a:pPr>
            <a:r>
              <a:rPr lang="cs-CZ" altLang="cs-CZ" dirty="0"/>
              <a:t>Global </a:t>
            </a:r>
            <a:r>
              <a:rPr lang="cs-CZ" altLang="cs-CZ" dirty="0" err="1"/>
              <a:t>Transaction</a:t>
            </a:r>
            <a:r>
              <a:rPr lang="cs-CZ" altLang="cs-CZ" dirty="0"/>
              <a:t> </a:t>
            </a:r>
            <a:r>
              <a:rPr lang="cs-CZ" altLang="cs-CZ" dirty="0" err="1"/>
              <a:t>Resiliency</a:t>
            </a:r>
            <a:endParaRPr lang="cs-CZ" altLang="cs-CZ" dirty="0"/>
          </a:p>
          <a:p>
            <a:pPr marL="342900" lvl="1" indent="-342900">
              <a:buFont typeface="Arial" panose="020B0604020202020204" pitchFamily="34" charset="0"/>
              <a:buChar char="•"/>
            </a:pPr>
            <a:r>
              <a:rPr lang="cs-CZ" altLang="cs-CZ" dirty="0" err="1"/>
              <a:t>Login</a:t>
            </a:r>
            <a:r>
              <a:rPr lang="cs-CZ" altLang="cs-CZ" dirty="0"/>
              <a:t> </a:t>
            </a:r>
            <a:r>
              <a:rPr lang="cs-CZ" altLang="cs-CZ" dirty="0" err="1"/>
              <a:t>Redirection</a:t>
            </a:r>
            <a:endParaRPr lang="cs-CZ" altLang="cs-CZ" dirty="0"/>
          </a:p>
          <a:p>
            <a:pPr marL="342900" lvl="1" indent="-342900">
              <a:buFont typeface="Arial" panose="020B0604020202020204" pitchFamily="34" charset="0"/>
              <a:buChar char="•"/>
            </a:pPr>
            <a:r>
              <a:rPr lang="cs-CZ" altLang="cs-CZ" dirty="0"/>
              <a:t>RLV Data </a:t>
            </a:r>
            <a:r>
              <a:rPr lang="cs-CZ" altLang="cs-CZ" dirty="0" err="1"/>
              <a:t>Store</a:t>
            </a:r>
            <a:r>
              <a:rPr lang="cs-CZ" altLang="cs-CZ" dirty="0"/>
              <a:t> </a:t>
            </a:r>
            <a:r>
              <a:rPr lang="cs-CZ" altLang="cs-CZ" dirty="0" err="1"/>
              <a:t>Optimized</a:t>
            </a:r>
            <a:endParaRPr lang="cs-CZ" altLang="cs-CZ" dirty="0"/>
          </a:p>
          <a:p>
            <a:pPr marL="342900" lvl="1" indent="-342900">
              <a:buFont typeface="Arial" panose="020B0604020202020204" pitchFamily="34" charset="0"/>
              <a:buChar char="•"/>
            </a:pPr>
            <a:r>
              <a:rPr lang="cs-CZ" altLang="cs-CZ" dirty="0" err="1"/>
              <a:t>Scale</a:t>
            </a:r>
            <a:r>
              <a:rPr lang="cs-CZ" altLang="cs-CZ" dirty="0"/>
              <a:t>-Up/</a:t>
            </a:r>
            <a:r>
              <a:rPr lang="cs-CZ" altLang="cs-CZ" dirty="0" err="1"/>
              <a:t>Scale-Out</a:t>
            </a:r>
            <a:endParaRPr lang="cs-CZ" altLang="cs-CZ" dirty="0"/>
          </a:p>
          <a:p>
            <a:pPr marL="342900" lvl="1" indent="-342900">
              <a:buFont typeface="Arial" panose="020B0604020202020204" pitchFamily="34" charset="0"/>
              <a:buChar char="•"/>
            </a:pPr>
            <a:r>
              <a:rPr lang="cs-CZ" dirty="0" err="1"/>
              <a:t>Security</a:t>
            </a:r>
            <a:r>
              <a:rPr lang="cs-CZ" dirty="0"/>
              <a:t> Management</a:t>
            </a:r>
          </a:p>
          <a:p>
            <a:pPr marL="342900" lvl="1" indent="-342900">
              <a:buFont typeface="Arial" panose="020B0604020202020204" pitchFamily="34" charset="0"/>
              <a:buChar char="•"/>
            </a:pPr>
            <a:r>
              <a:rPr lang="cs-CZ" dirty="0" err="1"/>
              <a:t>Shared</a:t>
            </a:r>
            <a:r>
              <a:rPr lang="cs-CZ" dirty="0"/>
              <a:t> </a:t>
            </a:r>
            <a:r>
              <a:rPr lang="cs-CZ" dirty="0" err="1"/>
              <a:t>System</a:t>
            </a:r>
            <a:r>
              <a:rPr lang="cs-CZ" dirty="0"/>
              <a:t> </a:t>
            </a:r>
            <a:r>
              <a:rPr lang="cs-CZ" dirty="0" err="1"/>
              <a:t>Temporary</a:t>
            </a:r>
            <a:r>
              <a:rPr lang="cs-CZ" dirty="0"/>
              <a:t> </a:t>
            </a:r>
            <a:r>
              <a:rPr lang="cs-CZ" dirty="0" err="1"/>
              <a:t>Store</a:t>
            </a:r>
            <a:endParaRPr lang="cs-CZ" dirty="0"/>
          </a:p>
          <a:p>
            <a:pPr marL="342900" lvl="1" indent="-342900">
              <a:buFont typeface="Arial" panose="020B0604020202020204" pitchFamily="34" charset="0"/>
              <a:buChar char="•"/>
            </a:pPr>
            <a:r>
              <a:rPr lang="cs-CZ" dirty="0"/>
              <a:t>Table </a:t>
            </a:r>
            <a:r>
              <a:rPr lang="cs-CZ" dirty="0" err="1"/>
              <a:t>Partitioning</a:t>
            </a:r>
            <a:endParaRPr lang="cs-CZ" dirty="0"/>
          </a:p>
          <a:p>
            <a:pPr marL="342900" lvl="1" indent="-342900">
              <a:buFont typeface="Arial" panose="020B0604020202020204" pitchFamily="34" charset="0"/>
              <a:buChar char="•"/>
            </a:pPr>
            <a:r>
              <a:rPr lang="cs-CZ" dirty="0" err="1"/>
              <a:t>System</a:t>
            </a:r>
            <a:r>
              <a:rPr lang="cs-CZ" dirty="0"/>
              <a:t> </a:t>
            </a:r>
            <a:r>
              <a:rPr lang="cs-CZ" dirty="0" err="1"/>
              <a:t>Secure</a:t>
            </a:r>
            <a:r>
              <a:rPr lang="cs-CZ" dirty="0"/>
              <a:t> </a:t>
            </a:r>
            <a:r>
              <a:rPr lang="cs-CZ" dirty="0" err="1"/>
              <a:t>Feature</a:t>
            </a:r>
            <a:r>
              <a:rPr lang="cs-CZ" dirty="0"/>
              <a:t> </a:t>
            </a:r>
            <a:r>
              <a:rPr lang="cs-CZ" dirty="0" err="1"/>
              <a:t>Keys</a:t>
            </a:r>
            <a:endParaRPr lang="cs-CZ" dirty="0"/>
          </a:p>
        </p:txBody>
      </p:sp>
    </p:spTree>
    <p:extLst>
      <p:ext uri="{BB962C8B-B14F-4D97-AF65-F5344CB8AC3E}">
        <p14:creationId xmlns:p14="http://schemas.microsoft.com/office/powerpoint/2010/main" val="2230129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27936" y="1524319"/>
            <a:ext cx="5241898" cy="3309771"/>
          </a:xfrm>
        </p:spPr>
        <p:txBody>
          <a:bodyPr/>
          <a:lstStyle/>
          <a:p>
            <a:r>
              <a:rPr lang="cs-CZ" b="1" dirty="0" err="1"/>
              <a:t>Deprecated</a:t>
            </a:r>
            <a:r>
              <a:rPr lang="cs-CZ" b="1" dirty="0"/>
              <a:t> </a:t>
            </a:r>
            <a:r>
              <a:rPr lang="cs-CZ" b="1" dirty="0" err="1"/>
              <a:t>Features</a:t>
            </a:r>
            <a:endParaRPr lang="cs-CZ" b="1" dirty="0"/>
          </a:p>
          <a:p>
            <a:pPr marL="342900" lvl="1" indent="-342900">
              <a:buFont typeface="Arial" panose="020B0604020202020204" pitchFamily="34" charset="0"/>
              <a:buChar char="•"/>
            </a:pPr>
            <a:r>
              <a:rPr lang="cs-CZ" altLang="cs-CZ" dirty="0"/>
              <a:t>Database </a:t>
            </a:r>
            <a:r>
              <a:rPr lang="cs-CZ" altLang="cs-CZ" dirty="0" err="1"/>
              <a:t>Options</a:t>
            </a:r>
            <a:endParaRPr lang="cs-CZ" altLang="cs-CZ" dirty="0"/>
          </a:p>
          <a:p>
            <a:pPr marL="342900" lvl="1" indent="-342900">
              <a:buFont typeface="Arial" panose="020B0604020202020204" pitchFamily="34" charset="0"/>
              <a:buChar char="•"/>
            </a:pPr>
            <a:r>
              <a:rPr lang="cs-CZ" altLang="cs-CZ" dirty="0"/>
              <a:t>Database Sever </a:t>
            </a:r>
            <a:r>
              <a:rPr lang="cs-CZ" altLang="cs-CZ" dirty="0" err="1"/>
              <a:t>Startup</a:t>
            </a:r>
            <a:r>
              <a:rPr lang="cs-CZ" altLang="cs-CZ" dirty="0"/>
              <a:t> </a:t>
            </a:r>
            <a:r>
              <a:rPr lang="cs-CZ" altLang="cs-CZ" dirty="0" err="1"/>
              <a:t>Options</a:t>
            </a:r>
            <a:endParaRPr lang="cs-CZ" altLang="cs-CZ" dirty="0"/>
          </a:p>
          <a:p>
            <a:pPr marL="342900" lvl="1" indent="-342900">
              <a:buFont typeface="Arial" panose="020B0604020202020204" pitchFamily="34" charset="0"/>
              <a:buChar char="•"/>
            </a:pPr>
            <a:r>
              <a:rPr lang="cs-CZ" altLang="cs-CZ" dirty="0" err="1"/>
              <a:t>Stored</a:t>
            </a:r>
            <a:r>
              <a:rPr lang="cs-CZ" altLang="cs-CZ" dirty="0"/>
              <a:t> </a:t>
            </a:r>
            <a:r>
              <a:rPr lang="cs-CZ" altLang="cs-CZ" dirty="0" err="1"/>
              <a:t>Procedures</a:t>
            </a:r>
            <a:endParaRPr lang="cs-CZ" altLang="cs-CZ" dirty="0"/>
          </a:p>
          <a:p>
            <a:pPr marL="342900" lvl="1" indent="-342900">
              <a:buFont typeface="Arial" panose="020B0604020202020204" pitchFamily="34" charset="0"/>
              <a:buChar char="•"/>
            </a:pPr>
            <a:r>
              <a:rPr lang="cs-CZ" altLang="cs-CZ" dirty="0" err="1"/>
              <a:t>System</a:t>
            </a:r>
            <a:r>
              <a:rPr lang="cs-CZ" altLang="cs-CZ" dirty="0"/>
              <a:t> </a:t>
            </a:r>
            <a:r>
              <a:rPr lang="cs-CZ" altLang="cs-CZ" dirty="0" err="1"/>
              <a:t>Tables</a:t>
            </a:r>
            <a:r>
              <a:rPr lang="cs-CZ" altLang="cs-CZ" dirty="0"/>
              <a:t> and </a:t>
            </a:r>
            <a:r>
              <a:rPr lang="cs-CZ" altLang="cs-CZ" dirty="0" err="1"/>
              <a:t>Views</a:t>
            </a:r>
            <a:endParaRPr lang="cs-CZ" altLang="cs-CZ" dirty="0"/>
          </a:p>
          <a:p>
            <a:pPr marL="342900" lvl="1" indent="-342900">
              <a:buFont typeface="Arial" panose="020B0604020202020204" pitchFamily="34" charset="0"/>
              <a:buChar char="•"/>
            </a:pPr>
            <a:r>
              <a:rPr lang="cs-CZ" altLang="cs-CZ" dirty="0"/>
              <a:t>User Management </a:t>
            </a:r>
            <a:r>
              <a:rPr lang="cs-CZ" altLang="cs-CZ" dirty="0" err="1"/>
              <a:t>Fuctionality</a:t>
            </a:r>
            <a:endParaRPr lang="cs-CZ" altLang="cs-CZ" dirty="0"/>
          </a:p>
          <a:p>
            <a:pPr marL="342900" lvl="1" indent="-342900">
              <a:buFont typeface="Arial" panose="020B0604020202020204" pitchFamily="34" charset="0"/>
              <a:buChar char="•"/>
            </a:pPr>
            <a:r>
              <a:rPr lang="cs-CZ" altLang="cs-CZ" dirty="0" err="1"/>
              <a:t>Environment</a:t>
            </a:r>
            <a:r>
              <a:rPr lang="cs-CZ" altLang="cs-CZ" dirty="0"/>
              <a:t> </a:t>
            </a:r>
            <a:r>
              <a:rPr lang="cs-CZ" altLang="cs-CZ" dirty="0" err="1"/>
              <a:t>Variables</a:t>
            </a:r>
            <a:endParaRPr lang="cs-CZ" altLang="cs-CZ" dirty="0"/>
          </a:p>
          <a:p>
            <a:pPr lvl="1"/>
            <a:endParaRPr lang="cs-CZ" dirty="0"/>
          </a:p>
        </p:txBody>
      </p:sp>
      <p:sp>
        <p:nvSpPr>
          <p:cNvPr id="5" name="Agenda"/>
          <p:cNvSpPr>
            <a:spLocks noGrp="1"/>
          </p:cNvSpPr>
          <p:nvPr>
            <p:ph type="title"/>
          </p:nvPr>
        </p:nvSpPr>
        <p:spPr bwMode="gray">
          <a:xfrm>
            <a:off x="324000" y="346966"/>
            <a:ext cx="11545200" cy="756175"/>
          </a:xfrm>
        </p:spPr>
        <p:txBody>
          <a:bodyPr vert="horz" lIns="0" tIns="0" rIns="0" bIns="0" rtlCol="0" anchor="ctr" anchorCtr="0">
            <a:noAutofit/>
          </a:bodyPr>
          <a:lstStyle/>
          <a:p>
            <a:r>
              <a:rPr lang="pl-PL" sz="3200" dirty="0">
                <a:solidFill>
                  <a:schemeClr val="accent2"/>
                </a:solidFill>
              </a:rPr>
              <a:t>IQ 16.0 - </a:t>
            </a:r>
            <a:r>
              <a:rPr lang="pl-PL" sz="2400" dirty="0">
                <a:solidFill>
                  <a:schemeClr val="accent2"/>
                </a:solidFill>
              </a:rPr>
              <a:t>první vydání (platí i pro SP01)</a:t>
            </a:r>
            <a:endParaRPr lang="en-US" sz="3200" dirty="0">
              <a:solidFill>
                <a:schemeClr val="accent2"/>
              </a:solidFill>
            </a:endParaRPr>
          </a:p>
        </p:txBody>
      </p:sp>
      <p:sp>
        <p:nvSpPr>
          <p:cNvPr id="6" name="Content Placeholder 3">
            <a:extLst>
              <a:ext uri="{FF2B5EF4-FFF2-40B4-BE49-F238E27FC236}">
                <a16:creationId xmlns:a16="http://schemas.microsoft.com/office/drawing/2014/main" id="{F30A9D47-D415-4BF1-92D7-796370A0D57B}"/>
              </a:ext>
            </a:extLst>
          </p:cNvPr>
          <p:cNvSpPr txBox="1">
            <a:spLocks/>
          </p:cNvSpPr>
          <p:nvPr/>
        </p:nvSpPr>
        <p:spPr bwMode="gray">
          <a:xfrm>
            <a:off x="990970" y="1524319"/>
            <a:ext cx="4467280" cy="45270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0"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cs-CZ" altLang="cs-CZ" b="1" dirty="0" err="1"/>
              <a:t>Discontinued</a:t>
            </a:r>
            <a:r>
              <a:rPr lang="cs-CZ" altLang="cs-CZ" b="1" dirty="0"/>
              <a:t> </a:t>
            </a:r>
            <a:r>
              <a:rPr lang="cs-CZ" altLang="cs-CZ" b="1" dirty="0" err="1"/>
              <a:t>Features</a:t>
            </a:r>
            <a:endParaRPr lang="cs-CZ" altLang="cs-CZ" b="1" dirty="0"/>
          </a:p>
          <a:p>
            <a:pPr marL="342900" lvl="1" indent="-342900">
              <a:buFont typeface="Arial" panose="020B0604020202020204" pitchFamily="34" charset="0"/>
              <a:buChar char="•"/>
            </a:pPr>
            <a:r>
              <a:rPr lang="cs-CZ" altLang="cs-CZ" dirty="0"/>
              <a:t>JDBC 3 </a:t>
            </a:r>
            <a:r>
              <a:rPr lang="cs-CZ" altLang="cs-CZ" dirty="0" err="1"/>
              <a:t>Connectivity</a:t>
            </a:r>
            <a:endParaRPr lang="cs-CZ" altLang="cs-CZ" dirty="0"/>
          </a:p>
          <a:p>
            <a:pPr marL="342900" lvl="1" indent="-342900">
              <a:buFont typeface="Arial" panose="020B0604020202020204" pitchFamily="34" charset="0"/>
              <a:buChar char="•"/>
            </a:pPr>
            <a:r>
              <a:rPr lang="cs-CZ" altLang="cs-CZ" dirty="0"/>
              <a:t>JDBC-</a:t>
            </a:r>
            <a:r>
              <a:rPr lang="cs-CZ" altLang="cs-CZ" dirty="0" err="1"/>
              <a:t>Based</a:t>
            </a:r>
            <a:r>
              <a:rPr lang="cs-CZ" altLang="cs-CZ" dirty="0"/>
              <a:t> Server </a:t>
            </a:r>
            <a:r>
              <a:rPr lang="cs-CZ" altLang="cs-CZ" dirty="0" err="1"/>
              <a:t>Classes</a:t>
            </a:r>
            <a:endParaRPr lang="cs-CZ" altLang="cs-CZ" dirty="0"/>
          </a:p>
          <a:p>
            <a:pPr marL="342900" lvl="1" indent="-342900">
              <a:buFont typeface="Arial" panose="020B0604020202020204" pitchFamily="34" charset="0"/>
              <a:buChar char="•"/>
            </a:pPr>
            <a:r>
              <a:rPr lang="cs-CZ" altLang="cs-CZ" dirty="0"/>
              <a:t>LOAD TABLE Syntax </a:t>
            </a:r>
          </a:p>
          <a:p>
            <a:pPr marL="342900" lvl="1" indent="-342900">
              <a:buFont typeface="Arial" panose="020B0604020202020204" pitchFamily="34" charset="0"/>
              <a:buChar char="•"/>
            </a:pPr>
            <a:r>
              <a:rPr lang="cs-CZ" altLang="cs-CZ" dirty="0" err="1"/>
              <a:t>Time</a:t>
            </a:r>
            <a:r>
              <a:rPr lang="cs-CZ" altLang="cs-CZ" dirty="0"/>
              <a:t> </a:t>
            </a:r>
            <a:r>
              <a:rPr lang="cs-CZ" altLang="cs-CZ" dirty="0" err="1"/>
              <a:t>Series</a:t>
            </a:r>
            <a:r>
              <a:rPr lang="cs-CZ" altLang="cs-CZ" dirty="0"/>
              <a:t> </a:t>
            </a:r>
            <a:r>
              <a:rPr lang="cs-CZ" altLang="cs-CZ" dirty="0" err="1"/>
              <a:t>Analysis</a:t>
            </a:r>
            <a:endParaRPr lang="cs-CZ" altLang="cs-CZ" dirty="0"/>
          </a:p>
          <a:p>
            <a:pPr marL="342900" lvl="1" indent="-342900">
              <a:buFont typeface="Arial" panose="020B0604020202020204" pitchFamily="34" charset="0"/>
              <a:buChar char="•"/>
            </a:pPr>
            <a:r>
              <a:rPr lang="cs-CZ" altLang="cs-CZ" dirty="0"/>
              <a:t>Database Server </a:t>
            </a:r>
            <a:r>
              <a:rPr lang="cs-CZ" altLang="cs-CZ" dirty="0" err="1"/>
              <a:t>Startup</a:t>
            </a:r>
            <a:r>
              <a:rPr lang="cs-CZ" altLang="cs-CZ" dirty="0"/>
              <a:t> </a:t>
            </a:r>
            <a:r>
              <a:rPr lang="cs-CZ" altLang="cs-CZ" dirty="0" err="1"/>
              <a:t>Options</a:t>
            </a:r>
            <a:endParaRPr lang="cs-CZ" altLang="cs-CZ" dirty="0"/>
          </a:p>
          <a:p>
            <a:pPr marL="342900" lvl="1" indent="-342900">
              <a:buFont typeface="Arial" panose="020B0604020202020204" pitchFamily="34" charset="0"/>
              <a:buChar char="•"/>
            </a:pPr>
            <a:r>
              <a:rPr lang="cs-CZ" altLang="cs-CZ" dirty="0" err="1"/>
              <a:t>Indexes</a:t>
            </a:r>
            <a:endParaRPr lang="cs-CZ" altLang="cs-CZ" dirty="0"/>
          </a:p>
          <a:p>
            <a:pPr marL="342900" lvl="1" indent="-342900">
              <a:buFont typeface="Arial" panose="020B0604020202020204" pitchFamily="34" charset="0"/>
              <a:buChar char="•"/>
            </a:pPr>
            <a:r>
              <a:rPr lang="cs-CZ" altLang="cs-CZ" dirty="0" err="1"/>
              <a:t>Login</a:t>
            </a:r>
            <a:r>
              <a:rPr lang="cs-CZ" altLang="cs-CZ" dirty="0"/>
              <a:t> </a:t>
            </a:r>
            <a:r>
              <a:rPr lang="cs-CZ" altLang="cs-CZ" dirty="0" err="1"/>
              <a:t>Policy</a:t>
            </a:r>
            <a:r>
              <a:rPr lang="cs-CZ" altLang="cs-CZ" dirty="0"/>
              <a:t> </a:t>
            </a:r>
            <a:r>
              <a:rPr lang="cs-CZ" altLang="cs-CZ" dirty="0" err="1"/>
              <a:t>Options</a:t>
            </a:r>
            <a:endParaRPr lang="cs-CZ" altLang="cs-CZ" dirty="0"/>
          </a:p>
        </p:txBody>
      </p:sp>
    </p:spTree>
    <p:extLst>
      <p:ext uri="{BB962C8B-B14F-4D97-AF65-F5344CB8AC3E}">
        <p14:creationId xmlns:p14="http://schemas.microsoft.com/office/powerpoint/2010/main" val="4191056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genda"/>
          <p:cNvSpPr>
            <a:spLocks noGrp="1"/>
          </p:cNvSpPr>
          <p:nvPr>
            <p:ph type="title"/>
          </p:nvPr>
        </p:nvSpPr>
        <p:spPr bwMode="gray">
          <a:xfrm>
            <a:off x="324000" y="346966"/>
            <a:ext cx="11545200" cy="756175"/>
          </a:xfrm>
        </p:spPr>
        <p:txBody>
          <a:bodyPr vert="horz" lIns="0" tIns="0" rIns="0" bIns="0" rtlCol="0" anchor="ctr" anchorCtr="0">
            <a:noAutofit/>
          </a:bodyPr>
          <a:lstStyle/>
          <a:p>
            <a:r>
              <a:rPr lang="pl-PL" sz="3200" dirty="0">
                <a:solidFill>
                  <a:schemeClr val="accent2"/>
                </a:solidFill>
              </a:rPr>
              <a:t>IQ 16.0 – </a:t>
            </a:r>
            <a:r>
              <a:rPr lang="pl-PL" sz="2400" dirty="0">
                <a:solidFill>
                  <a:schemeClr val="accent2"/>
                </a:solidFill>
              </a:rPr>
              <a:t>SP02</a:t>
            </a:r>
            <a:endParaRPr lang="en-US" sz="3200" dirty="0">
              <a:solidFill>
                <a:schemeClr val="accent2"/>
              </a:solidFill>
            </a:endParaRPr>
          </a:p>
        </p:txBody>
      </p:sp>
      <p:sp>
        <p:nvSpPr>
          <p:cNvPr id="6" name="Content Placeholder 3">
            <a:extLst>
              <a:ext uri="{FF2B5EF4-FFF2-40B4-BE49-F238E27FC236}">
                <a16:creationId xmlns:a16="http://schemas.microsoft.com/office/drawing/2014/main" id="{F30A9D47-D415-4BF1-92D7-796370A0D57B}"/>
              </a:ext>
            </a:extLst>
          </p:cNvPr>
          <p:cNvSpPr txBox="1">
            <a:spLocks/>
          </p:cNvSpPr>
          <p:nvPr/>
        </p:nvSpPr>
        <p:spPr bwMode="gray">
          <a:xfrm>
            <a:off x="808893" y="1524319"/>
            <a:ext cx="5287707" cy="45270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0"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42925" lvl="2" indent="-263525">
              <a:lnSpc>
                <a:spcPct val="150000"/>
              </a:lnSpc>
              <a:buClr>
                <a:schemeClr val="accent2"/>
              </a:buClr>
              <a:buFont typeface="Wingdings" panose="05000000000000000000" pitchFamily="2" charset="2"/>
              <a:buChar char=""/>
            </a:pPr>
            <a:r>
              <a:rPr lang="en-US" altLang="cs-CZ" sz="2000" dirty="0"/>
              <a:t>New features</a:t>
            </a:r>
          </a:p>
          <a:p>
            <a:pPr marL="722925" lvl="3" indent="-263525">
              <a:lnSpc>
                <a:spcPct val="150000"/>
              </a:lnSpc>
              <a:buFont typeface="Wingdings" panose="05000000000000000000" pitchFamily="2" charset="2"/>
              <a:buChar char=""/>
            </a:pPr>
            <a:r>
              <a:rPr lang="en-US" altLang="cs-CZ" sz="2000" dirty="0"/>
              <a:t>Multiplex High Availability</a:t>
            </a:r>
          </a:p>
          <a:p>
            <a:pPr marL="722925" lvl="3" indent="-263525">
              <a:lnSpc>
                <a:spcPct val="150000"/>
              </a:lnSpc>
              <a:buFont typeface="Wingdings" panose="05000000000000000000" pitchFamily="2" charset="2"/>
              <a:buChar char=""/>
            </a:pPr>
            <a:r>
              <a:rPr lang="en-US" altLang="cs-CZ" sz="2000" dirty="0"/>
              <a:t>Cache </a:t>
            </a:r>
            <a:r>
              <a:rPr lang="en-US" altLang="cs-CZ" sz="2000" dirty="0" err="1"/>
              <a:t>Dbspace</a:t>
            </a:r>
            <a:r>
              <a:rPr lang="en-US" altLang="cs-CZ" sz="2000" dirty="0"/>
              <a:t> for Direct-Attached Storage</a:t>
            </a:r>
          </a:p>
          <a:p>
            <a:pPr marL="722925" lvl="3" indent="-263525">
              <a:lnSpc>
                <a:spcPct val="150000"/>
              </a:lnSpc>
              <a:buFont typeface="Wingdings" panose="05000000000000000000" pitchFamily="2" charset="2"/>
              <a:buChar char=""/>
            </a:pPr>
            <a:r>
              <a:rPr lang="en-US" altLang="cs-CZ" sz="2000" dirty="0"/>
              <a:t>LOAD TABLE Supports .</a:t>
            </a:r>
            <a:r>
              <a:rPr lang="en-US" altLang="cs-CZ" sz="2000" dirty="0" err="1"/>
              <a:t>gzip</a:t>
            </a:r>
            <a:r>
              <a:rPr lang="en-US" altLang="cs-CZ" sz="2000" dirty="0"/>
              <a:t>/.</a:t>
            </a:r>
            <a:r>
              <a:rPr lang="en-US" altLang="cs-CZ" sz="2000" dirty="0" err="1"/>
              <a:t>gz</a:t>
            </a:r>
            <a:r>
              <a:rPr lang="en-US" altLang="cs-CZ" sz="2000" dirty="0"/>
              <a:t> </a:t>
            </a:r>
          </a:p>
          <a:p>
            <a:pPr marL="542925" lvl="2" indent="-263525">
              <a:lnSpc>
                <a:spcPct val="150000"/>
              </a:lnSpc>
              <a:buClr>
                <a:schemeClr val="accent2"/>
              </a:buClr>
              <a:buFont typeface="Wingdings" panose="05000000000000000000" pitchFamily="2" charset="2"/>
              <a:buChar char=""/>
            </a:pPr>
            <a:r>
              <a:rPr lang="en-US" altLang="cs-CZ" sz="2000" dirty="0"/>
              <a:t>Performance improvement</a:t>
            </a:r>
          </a:p>
          <a:p>
            <a:pPr marL="722925" lvl="3" indent="-263525">
              <a:lnSpc>
                <a:spcPct val="150000"/>
              </a:lnSpc>
              <a:buFont typeface="Wingdings" panose="05000000000000000000" pitchFamily="2" charset="2"/>
              <a:buChar char=""/>
            </a:pPr>
            <a:r>
              <a:rPr lang="en-US" altLang="cs-CZ" sz="2000" dirty="0"/>
              <a:t>LIKE Condition Acceleration</a:t>
            </a:r>
            <a:endParaRPr lang="cs-CZ" altLang="cs-CZ" sz="2000" dirty="0"/>
          </a:p>
          <a:p>
            <a:pPr marL="542925" lvl="2" indent="-263525">
              <a:lnSpc>
                <a:spcPct val="150000"/>
              </a:lnSpc>
              <a:buFont typeface="Wingdings" panose="05000000000000000000" pitchFamily="2" charset="2"/>
              <a:buChar char=""/>
            </a:pPr>
            <a:r>
              <a:rPr lang="en-US" altLang="cs-CZ" sz="2000" dirty="0"/>
              <a:t>Deprecated Features</a:t>
            </a:r>
          </a:p>
          <a:p>
            <a:pPr marL="542925" lvl="2" indent="-263525">
              <a:lnSpc>
                <a:spcPct val="150000"/>
              </a:lnSpc>
              <a:buFont typeface="Wingdings" panose="05000000000000000000" pitchFamily="2" charset="2"/>
              <a:buChar char=""/>
            </a:pPr>
            <a:endParaRPr lang="en-US" altLang="cs-CZ" sz="2000" dirty="0"/>
          </a:p>
          <a:p>
            <a:pPr marL="542925" lvl="2" indent="-263525">
              <a:lnSpc>
                <a:spcPct val="150000"/>
              </a:lnSpc>
              <a:buClr>
                <a:schemeClr val="accent2"/>
              </a:buClr>
              <a:buFont typeface="Wingdings" panose="05000000000000000000" pitchFamily="2" charset="2"/>
              <a:buChar char=""/>
            </a:pPr>
            <a:endParaRPr lang="cs-CZ" altLang="cs-CZ" sz="2000" dirty="0"/>
          </a:p>
        </p:txBody>
      </p:sp>
      <p:sp>
        <p:nvSpPr>
          <p:cNvPr id="4" name="Content Placeholder 3">
            <a:extLst>
              <a:ext uri="{FF2B5EF4-FFF2-40B4-BE49-F238E27FC236}">
                <a16:creationId xmlns:a16="http://schemas.microsoft.com/office/drawing/2014/main" id="{0A69B450-8B73-4C25-A619-5EDB7ADC3B93}"/>
              </a:ext>
            </a:extLst>
          </p:cNvPr>
          <p:cNvSpPr txBox="1">
            <a:spLocks/>
          </p:cNvSpPr>
          <p:nvPr/>
        </p:nvSpPr>
        <p:spPr bwMode="gray">
          <a:xfrm>
            <a:off x="6096600" y="1524318"/>
            <a:ext cx="7705101" cy="45270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0"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42925" lvl="2" indent="-263525">
              <a:lnSpc>
                <a:spcPct val="150000"/>
              </a:lnSpc>
              <a:buClr>
                <a:schemeClr val="accent2"/>
              </a:buClr>
              <a:buFont typeface="Wingdings" panose="05000000000000000000" pitchFamily="2" charset="2"/>
              <a:buChar char=""/>
            </a:pPr>
            <a:r>
              <a:rPr lang="en-US" altLang="cs-CZ" sz="2000" dirty="0"/>
              <a:t>Database Option Changes</a:t>
            </a:r>
          </a:p>
          <a:p>
            <a:pPr marL="542925" lvl="2" indent="-263525">
              <a:lnSpc>
                <a:spcPct val="150000"/>
              </a:lnSpc>
              <a:buClr>
                <a:schemeClr val="accent2"/>
              </a:buClr>
              <a:buFont typeface="Wingdings" panose="05000000000000000000" pitchFamily="2" charset="2"/>
              <a:buChar char=""/>
            </a:pPr>
            <a:r>
              <a:rPr lang="en-US" altLang="cs-CZ" sz="2000" dirty="0"/>
              <a:t>Encryption Support Changes</a:t>
            </a:r>
          </a:p>
          <a:p>
            <a:pPr marL="542925" lvl="2" indent="-263525">
              <a:lnSpc>
                <a:spcPct val="150000"/>
              </a:lnSpc>
              <a:buClr>
                <a:schemeClr val="accent2"/>
              </a:buClr>
              <a:buFont typeface="Wingdings" panose="05000000000000000000" pitchFamily="2" charset="2"/>
              <a:buChar char=""/>
            </a:pPr>
            <a:r>
              <a:rPr lang="en-US" altLang="cs-CZ" sz="2000" dirty="0"/>
              <a:t>SAP IQ Implicitly Rebuild Wide Columns</a:t>
            </a:r>
          </a:p>
          <a:p>
            <a:pPr marL="542925" lvl="2" indent="-263525">
              <a:lnSpc>
                <a:spcPct val="150000"/>
              </a:lnSpc>
              <a:buClr>
                <a:schemeClr val="accent2"/>
              </a:buClr>
              <a:buFont typeface="Wingdings" panose="05000000000000000000" pitchFamily="2" charset="2"/>
              <a:buChar char=""/>
            </a:pPr>
            <a:r>
              <a:rPr lang="en-US" altLang="cs-CZ" sz="2000" dirty="0"/>
              <a:t>IS [NOT] DISTINCT FROM Search Condition Support</a:t>
            </a:r>
          </a:p>
          <a:p>
            <a:pPr marL="542925" lvl="2" indent="-263525">
              <a:lnSpc>
                <a:spcPct val="150000"/>
              </a:lnSpc>
              <a:buClr>
                <a:schemeClr val="accent2"/>
              </a:buClr>
              <a:buFont typeface="Wingdings" panose="05000000000000000000" pitchFamily="2" charset="2"/>
              <a:buChar char=""/>
            </a:pPr>
            <a:r>
              <a:rPr lang="en-US" altLang="cs-CZ" sz="2000" dirty="0"/>
              <a:t>Query Plan Changes</a:t>
            </a:r>
          </a:p>
          <a:p>
            <a:pPr marL="542925" lvl="2" indent="-263525">
              <a:lnSpc>
                <a:spcPct val="150000"/>
              </a:lnSpc>
              <a:buClr>
                <a:schemeClr val="accent2"/>
              </a:buClr>
              <a:buFont typeface="Wingdings" panose="05000000000000000000" pitchFamily="2" charset="2"/>
              <a:buChar char=""/>
            </a:pPr>
            <a:r>
              <a:rPr lang="en-US" altLang="cs-CZ" sz="2000" dirty="0"/>
              <a:t>SQL Statement Changes</a:t>
            </a:r>
          </a:p>
          <a:p>
            <a:pPr marL="542925" lvl="2" indent="-263525">
              <a:lnSpc>
                <a:spcPct val="150000"/>
              </a:lnSpc>
              <a:buClr>
                <a:schemeClr val="accent2"/>
              </a:buClr>
              <a:buFont typeface="Wingdings" panose="05000000000000000000" pitchFamily="2" charset="2"/>
              <a:buChar char=""/>
            </a:pPr>
            <a:r>
              <a:rPr lang="en-US" altLang="cs-CZ" sz="2000" dirty="0"/>
              <a:t>Stored Procedure Changes</a:t>
            </a:r>
          </a:p>
          <a:p>
            <a:pPr marL="542925" lvl="2" indent="-263525">
              <a:lnSpc>
                <a:spcPct val="150000"/>
              </a:lnSpc>
              <a:buClr>
                <a:schemeClr val="accent2"/>
              </a:buClr>
              <a:buFont typeface="Wingdings" panose="05000000000000000000" pitchFamily="2" charset="2"/>
              <a:buChar char=""/>
            </a:pPr>
            <a:r>
              <a:rPr lang="en-US" altLang="cs-CZ" sz="2000" dirty="0"/>
              <a:t>Table and View Changes</a:t>
            </a:r>
          </a:p>
        </p:txBody>
      </p:sp>
    </p:spTree>
    <p:extLst>
      <p:ext uri="{BB962C8B-B14F-4D97-AF65-F5344CB8AC3E}">
        <p14:creationId xmlns:p14="http://schemas.microsoft.com/office/powerpoint/2010/main" val="4169971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genda"/>
          <p:cNvSpPr>
            <a:spLocks noGrp="1"/>
          </p:cNvSpPr>
          <p:nvPr>
            <p:ph type="title"/>
          </p:nvPr>
        </p:nvSpPr>
        <p:spPr bwMode="gray">
          <a:xfrm>
            <a:off x="324000" y="346966"/>
            <a:ext cx="11545200" cy="756175"/>
          </a:xfrm>
        </p:spPr>
        <p:txBody>
          <a:bodyPr vert="horz" lIns="0" tIns="0" rIns="0" bIns="0" rtlCol="0" anchor="ctr" anchorCtr="0">
            <a:noAutofit/>
          </a:bodyPr>
          <a:lstStyle/>
          <a:p>
            <a:r>
              <a:rPr lang="pl-PL" sz="3200" dirty="0">
                <a:solidFill>
                  <a:schemeClr val="accent2"/>
                </a:solidFill>
              </a:rPr>
              <a:t>IQ 16.0 – SP03 a další</a:t>
            </a:r>
            <a:endParaRPr lang="en-US" sz="3200" dirty="0">
              <a:solidFill>
                <a:schemeClr val="accent2"/>
              </a:solidFill>
            </a:endParaRPr>
          </a:p>
        </p:txBody>
      </p:sp>
      <p:sp>
        <p:nvSpPr>
          <p:cNvPr id="6" name="Content Placeholder 3">
            <a:extLst>
              <a:ext uri="{FF2B5EF4-FFF2-40B4-BE49-F238E27FC236}">
                <a16:creationId xmlns:a16="http://schemas.microsoft.com/office/drawing/2014/main" id="{F30A9D47-D415-4BF1-92D7-796370A0D57B}"/>
              </a:ext>
            </a:extLst>
          </p:cNvPr>
          <p:cNvSpPr txBox="1">
            <a:spLocks/>
          </p:cNvSpPr>
          <p:nvPr/>
        </p:nvSpPr>
        <p:spPr bwMode="gray">
          <a:xfrm>
            <a:off x="808893" y="1524319"/>
            <a:ext cx="10726616" cy="45270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0"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42925" lvl="2" indent="-263525">
              <a:lnSpc>
                <a:spcPct val="150000"/>
              </a:lnSpc>
              <a:buClr>
                <a:schemeClr val="accent2"/>
              </a:buClr>
              <a:buFont typeface="Wingdings" panose="05000000000000000000" pitchFamily="2" charset="2"/>
              <a:buChar char=""/>
            </a:pPr>
            <a:r>
              <a:rPr lang="en-US" altLang="cs-CZ" sz="2000" dirty="0"/>
              <a:t>SP03</a:t>
            </a:r>
            <a:endParaRPr lang="cs-CZ" altLang="cs-CZ" sz="2000" dirty="0"/>
          </a:p>
          <a:p>
            <a:pPr marL="722925" lvl="3" indent="-263525">
              <a:lnSpc>
                <a:spcPct val="150000"/>
              </a:lnSpc>
              <a:buFont typeface="Wingdings" panose="05000000000000000000" pitchFamily="2" charset="2"/>
              <a:buChar char=""/>
            </a:pPr>
            <a:r>
              <a:rPr lang="cs-CZ" altLang="cs-CZ" sz="2000" dirty="0"/>
              <a:t>nový</a:t>
            </a:r>
            <a:r>
              <a:rPr lang="en-US" altLang="cs-CZ" sz="2000" dirty="0"/>
              <a:t> SAP</a:t>
            </a:r>
            <a:r>
              <a:rPr lang="cs-CZ" altLang="cs-CZ" sz="2000" dirty="0"/>
              <a:t> JRE</a:t>
            </a:r>
            <a:r>
              <a:rPr lang="en-US" altLang="cs-CZ" sz="2000" dirty="0"/>
              <a:t> </a:t>
            </a:r>
            <a:r>
              <a:rPr lang="cs-CZ" altLang="cs-CZ" sz="2000" dirty="0"/>
              <a:t>(</a:t>
            </a:r>
            <a:r>
              <a:rPr lang="en-US" altLang="cs-CZ" sz="2000" dirty="0"/>
              <a:t>Java Runtime Environment</a:t>
            </a:r>
            <a:r>
              <a:rPr lang="cs-CZ" altLang="cs-CZ" sz="2000" dirty="0"/>
              <a:t>)</a:t>
            </a:r>
            <a:endParaRPr lang="en-US" altLang="cs-CZ" sz="2000" dirty="0"/>
          </a:p>
          <a:p>
            <a:pPr marL="722925" lvl="3" indent="-263525">
              <a:lnSpc>
                <a:spcPct val="150000"/>
              </a:lnSpc>
              <a:buFont typeface="Wingdings" panose="05000000000000000000" pitchFamily="2" charset="2"/>
              <a:buChar char=""/>
            </a:pPr>
            <a:r>
              <a:rPr lang="en-US" altLang="cs-CZ" sz="2000" dirty="0"/>
              <a:t>Encryption related behavior changes</a:t>
            </a:r>
          </a:p>
          <a:p>
            <a:pPr marL="1035663" lvl="3" indent="-179388"/>
            <a:r>
              <a:rPr lang="en-US" altLang="cs-CZ" dirty="0"/>
              <a:t>FIPS encryption support</a:t>
            </a:r>
          </a:p>
          <a:p>
            <a:pPr marL="1035663" lvl="3" indent="-179388"/>
            <a:r>
              <a:rPr lang="en-US" altLang="cs-CZ" dirty="0"/>
              <a:t>Advanced security option </a:t>
            </a:r>
            <a:r>
              <a:rPr lang="cs-CZ" altLang="cs-CZ" dirty="0"/>
              <a:t>požadavky pro</a:t>
            </a:r>
            <a:r>
              <a:rPr lang="en-US" altLang="cs-CZ" dirty="0"/>
              <a:t> FIPS </a:t>
            </a:r>
            <a:r>
              <a:rPr lang="cs-CZ" altLang="cs-CZ" dirty="0"/>
              <a:t>a</a:t>
            </a:r>
            <a:r>
              <a:rPr lang="en-US" altLang="cs-CZ" dirty="0"/>
              <a:t> RSA</a:t>
            </a:r>
          </a:p>
          <a:p>
            <a:pPr marL="542925" lvl="2" indent="-263525">
              <a:lnSpc>
                <a:spcPct val="150000"/>
              </a:lnSpc>
              <a:buClr>
                <a:schemeClr val="accent2"/>
              </a:buClr>
              <a:buFont typeface="Wingdings" panose="05000000000000000000" pitchFamily="2" charset="2"/>
              <a:buChar char=""/>
            </a:pPr>
            <a:r>
              <a:rPr lang="en-US" altLang="cs-CZ" sz="2000" dirty="0"/>
              <a:t>SP04 </a:t>
            </a:r>
            <a:endParaRPr lang="cs-CZ" altLang="cs-CZ" sz="2000" dirty="0"/>
          </a:p>
          <a:p>
            <a:pPr marL="722925" lvl="3" indent="-263525">
              <a:lnSpc>
                <a:spcPct val="150000"/>
              </a:lnSpc>
              <a:buFont typeface="Wingdings" panose="05000000000000000000" pitchFamily="2" charset="2"/>
              <a:buChar char=""/>
            </a:pPr>
            <a:r>
              <a:rPr lang="cs-CZ" altLang="cs-CZ" sz="2000" dirty="0"/>
              <a:t>jediný</a:t>
            </a:r>
            <a:r>
              <a:rPr lang="en-US" altLang="cs-CZ" sz="2000" dirty="0"/>
              <a:t> update </a:t>
            </a:r>
            <a:r>
              <a:rPr lang="cs-CZ" altLang="cs-CZ" sz="2000" dirty="0"/>
              <a:t>-</a:t>
            </a:r>
            <a:r>
              <a:rPr lang="en-US" altLang="cs-CZ" sz="2000" dirty="0"/>
              <a:t> fix OpenSSL TLS heartbeat (Heartbleed bug) (CVE-2014-0160)</a:t>
            </a:r>
          </a:p>
          <a:p>
            <a:pPr marL="722925" lvl="3" indent="-263525">
              <a:lnSpc>
                <a:spcPct val="150000"/>
              </a:lnSpc>
              <a:buFont typeface="Wingdings" panose="05000000000000000000" pitchFamily="2" charset="2"/>
              <a:buChar char=""/>
            </a:pPr>
            <a:r>
              <a:rPr lang="en-US" altLang="cs-CZ" sz="2000" dirty="0"/>
              <a:t>OpenSSL upgrade</a:t>
            </a:r>
            <a:r>
              <a:rPr lang="cs-CZ" altLang="cs-CZ" sz="2000" dirty="0"/>
              <a:t> na verzi</a:t>
            </a:r>
            <a:r>
              <a:rPr lang="en-US" altLang="cs-CZ" sz="2000" dirty="0"/>
              <a:t> 1.0.1g</a:t>
            </a:r>
            <a:r>
              <a:rPr lang="cs-CZ" altLang="cs-CZ" sz="2000" dirty="0"/>
              <a:t> (</a:t>
            </a:r>
            <a:r>
              <a:rPr lang="cs-CZ" altLang="cs-CZ" sz="2000" dirty="0">
                <a:hlinkClick r:id="rId3"/>
              </a:rPr>
              <a:t>https://launchpad.support.sap.com/#/notes/2007688</a:t>
            </a:r>
            <a:r>
              <a:rPr lang="cs-CZ" altLang="cs-CZ" sz="2000" dirty="0"/>
              <a:t>)</a:t>
            </a:r>
          </a:p>
          <a:p>
            <a:pPr marL="542925" lvl="2" indent="-263525">
              <a:lnSpc>
                <a:spcPct val="150000"/>
              </a:lnSpc>
              <a:buClr>
                <a:schemeClr val="accent2"/>
              </a:buClr>
              <a:buFont typeface="Wingdings" panose="05000000000000000000" pitchFamily="2" charset="2"/>
              <a:buChar char=""/>
            </a:pPr>
            <a:r>
              <a:rPr lang="cs-CZ" altLang="cs-CZ" sz="2000" dirty="0"/>
              <a:t>Další vydání je až SP08</a:t>
            </a:r>
          </a:p>
        </p:txBody>
      </p:sp>
    </p:spTree>
    <p:extLst>
      <p:ext uri="{BB962C8B-B14F-4D97-AF65-F5344CB8AC3E}">
        <p14:creationId xmlns:p14="http://schemas.microsoft.com/office/powerpoint/2010/main" val="1705569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genda"/>
          <p:cNvSpPr>
            <a:spLocks noGrp="1"/>
          </p:cNvSpPr>
          <p:nvPr>
            <p:ph type="title"/>
          </p:nvPr>
        </p:nvSpPr>
        <p:spPr bwMode="gray">
          <a:xfrm>
            <a:off x="324000" y="346966"/>
            <a:ext cx="11545200" cy="756175"/>
          </a:xfrm>
        </p:spPr>
        <p:txBody>
          <a:bodyPr vert="horz" lIns="0" tIns="0" rIns="0" bIns="0" rtlCol="0" anchor="ctr" anchorCtr="0">
            <a:noAutofit/>
          </a:bodyPr>
          <a:lstStyle/>
          <a:p>
            <a:r>
              <a:rPr lang="pl-PL" sz="3200" dirty="0">
                <a:solidFill>
                  <a:schemeClr val="accent2"/>
                </a:solidFill>
              </a:rPr>
              <a:t>IQ 16.0 – SP08</a:t>
            </a:r>
            <a:endParaRPr lang="en-US" sz="3200" dirty="0">
              <a:solidFill>
                <a:schemeClr val="accent2"/>
              </a:solidFill>
            </a:endParaRPr>
          </a:p>
        </p:txBody>
      </p:sp>
      <p:sp>
        <p:nvSpPr>
          <p:cNvPr id="6" name="Content Placeholder 3">
            <a:extLst>
              <a:ext uri="{FF2B5EF4-FFF2-40B4-BE49-F238E27FC236}">
                <a16:creationId xmlns:a16="http://schemas.microsoft.com/office/drawing/2014/main" id="{F30A9D47-D415-4BF1-92D7-796370A0D57B}"/>
              </a:ext>
            </a:extLst>
          </p:cNvPr>
          <p:cNvSpPr txBox="1">
            <a:spLocks/>
          </p:cNvSpPr>
          <p:nvPr/>
        </p:nvSpPr>
        <p:spPr bwMode="gray">
          <a:xfrm>
            <a:off x="159963" y="1539067"/>
            <a:ext cx="6063856" cy="45270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0"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42925" lvl="2" indent="-263525">
              <a:lnSpc>
                <a:spcPct val="150000"/>
              </a:lnSpc>
              <a:buClr>
                <a:schemeClr val="accent2"/>
              </a:buClr>
              <a:buFont typeface="Wingdings" panose="05000000000000000000" pitchFamily="2" charset="2"/>
              <a:buChar char=""/>
            </a:pPr>
            <a:r>
              <a:rPr lang="en-US" altLang="cs-CZ" sz="2000" dirty="0"/>
              <a:t>PAM User Authentication</a:t>
            </a:r>
          </a:p>
          <a:p>
            <a:pPr marL="542925" lvl="2" indent="-263525">
              <a:lnSpc>
                <a:spcPct val="150000"/>
              </a:lnSpc>
              <a:buClr>
                <a:schemeClr val="accent2"/>
              </a:buClr>
              <a:buFont typeface="Wingdings" panose="05000000000000000000" pitchFamily="2" charset="2"/>
              <a:buChar char=""/>
            </a:pPr>
            <a:r>
              <a:rPr lang="en-US" altLang="cs-CZ" sz="2000" dirty="0"/>
              <a:t>Point-in-Time Recovery</a:t>
            </a:r>
          </a:p>
          <a:p>
            <a:pPr marL="542925" lvl="2" indent="-263525">
              <a:lnSpc>
                <a:spcPct val="150000"/>
              </a:lnSpc>
              <a:buClr>
                <a:schemeClr val="accent2"/>
              </a:buClr>
              <a:buFont typeface="Wingdings" panose="05000000000000000000" pitchFamily="2" charset="2"/>
              <a:buChar char=""/>
            </a:pPr>
            <a:r>
              <a:rPr lang="en-US" altLang="cs-CZ" sz="2000" dirty="0"/>
              <a:t>In-Memory Row-Level Versioning on Multiplex</a:t>
            </a:r>
          </a:p>
          <a:p>
            <a:pPr marL="542925" lvl="2" indent="-263525">
              <a:lnSpc>
                <a:spcPct val="150000"/>
              </a:lnSpc>
              <a:buClr>
                <a:schemeClr val="accent2"/>
              </a:buClr>
              <a:buFont typeface="Wingdings" panose="05000000000000000000" pitchFamily="2" charset="2"/>
              <a:buChar char=""/>
            </a:pPr>
            <a:r>
              <a:rPr lang="en-US" altLang="cs-CZ" sz="2000" dirty="0"/>
              <a:t>SAP IQ Cockpit</a:t>
            </a:r>
          </a:p>
          <a:p>
            <a:pPr marL="542925" lvl="2" indent="-263525">
              <a:lnSpc>
                <a:spcPct val="150000"/>
              </a:lnSpc>
              <a:buClr>
                <a:schemeClr val="accent2"/>
              </a:buClr>
              <a:buFont typeface="Wingdings" panose="05000000000000000000" pitchFamily="2" charset="2"/>
              <a:buChar char=""/>
            </a:pPr>
            <a:r>
              <a:rPr lang="en-US" altLang="cs-CZ" sz="2000" dirty="0"/>
              <a:t>Authorizing Optional Features</a:t>
            </a:r>
          </a:p>
          <a:p>
            <a:pPr marL="542925" lvl="2" indent="-263525">
              <a:lnSpc>
                <a:spcPct val="150000"/>
              </a:lnSpc>
              <a:buClr>
                <a:schemeClr val="accent2"/>
              </a:buClr>
              <a:buFont typeface="Wingdings" panose="05000000000000000000" pitchFamily="2" charset="2"/>
              <a:buChar char=""/>
            </a:pPr>
            <a:r>
              <a:rPr lang="en-US" altLang="cs-CZ" sz="2000" dirty="0" err="1"/>
              <a:t>Odata</a:t>
            </a:r>
            <a:r>
              <a:rPr lang="en-US" altLang="cs-CZ" sz="2000" dirty="0"/>
              <a:t> Support</a:t>
            </a:r>
          </a:p>
          <a:p>
            <a:pPr marL="542925" lvl="2" indent="-263525">
              <a:lnSpc>
                <a:spcPct val="150000"/>
              </a:lnSpc>
              <a:buClr>
                <a:schemeClr val="accent2"/>
              </a:buClr>
              <a:buFont typeface="Wingdings" panose="05000000000000000000" pitchFamily="2" charset="2"/>
              <a:buChar char=""/>
            </a:pPr>
            <a:r>
              <a:rPr lang="en-US" altLang="cs-CZ" sz="2000" dirty="0"/>
              <a:t>Database Options (new and changed)</a:t>
            </a:r>
          </a:p>
          <a:p>
            <a:pPr marL="542925" lvl="2" indent="-263525">
              <a:lnSpc>
                <a:spcPct val="150000"/>
              </a:lnSpc>
              <a:buClr>
                <a:schemeClr val="accent2"/>
              </a:buClr>
              <a:buFont typeface="Wingdings" panose="05000000000000000000" pitchFamily="2" charset="2"/>
              <a:buChar char=""/>
            </a:pPr>
            <a:r>
              <a:rPr lang="en-US" altLang="cs-CZ" sz="2000" dirty="0"/>
              <a:t>Database Properties (new and changed)</a:t>
            </a:r>
          </a:p>
          <a:p>
            <a:pPr marL="542925" lvl="2" indent="-263525">
              <a:lnSpc>
                <a:spcPct val="150000"/>
              </a:lnSpc>
              <a:buClr>
                <a:schemeClr val="accent2"/>
              </a:buClr>
              <a:buFont typeface="Wingdings" panose="05000000000000000000" pitchFamily="2" charset="2"/>
              <a:buChar char=""/>
            </a:pPr>
            <a:endParaRPr lang="cs-CZ" altLang="cs-CZ" sz="2000" dirty="0"/>
          </a:p>
        </p:txBody>
      </p:sp>
      <p:sp>
        <p:nvSpPr>
          <p:cNvPr id="4" name="Content Placeholder 3">
            <a:extLst>
              <a:ext uri="{FF2B5EF4-FFF2-40B4-BE49-F238E27FC236}">
                <a16:creationId xmlns:a16="http://schemas.microsoft.com/office/drawing/2014/main" id="{2E1DA2BB-A552-4F22-943C-BFBE54607F4F}"/>
              </a:ext>
            </a:extLst>
          </p:cNvPr>
          <p:cNvSpPr txBox="1">
            <a:spLocks/>
          </p:cNvSpPr>
          <p:nvPr/>
        </p:nvSpPr>
        <p:spPr bwMode="gray">
          <a:xfrm>
            <a:off x="6410821" y="1539066"/>
            <a:ext cx="6063856" cy="45270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0"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42925" lvl="2" indent="-263525">
              <a:lnSpc>
                <a:spcPct val="150000"/>
              </a:lnSpc>
              <a:buClr>
                <a:schemeClr val="accent2"/>
              </a:buClr>
              <a:buFont typeface="Wingdings" panose="05000000000000000000" pitchFamily="2" charset="2"/>
              <a:buChar char=""/>
            </a:pPr>
            <a:r>
              <a:rPr lang="en-US" altLang="cs-CZ" sz="2000" dirty="0"/>
              <a:t>SQL Statements (changed)</a:t>
            </a:r>
          </a:p>
          <a:p>
            <a:pPr marL="542925" lvl="2" indent="-263525">
              <a:lnSpc>
                <a:spcPct val="150000"/>
              </a:lnSpc>
              <a:buClr>
                <a:schemeClr val="accent2"/>
              </a:buClr>
              <a:buFont typeface="Wingdings" panose="05000000000000000000" pitchFamily="2" charset="2"/>
              <a:buChar char=""/>
            </a:pPr>
            <a:r>
              <a:rPr lang="en-US" altLang="cs-CZ" sz="2000" dirty="0"/>
              <a:t>Utilities (changed)</a:t>
            </a:r>
          </a:p>
          <a:p>
            <a:pPr marL="542925" lvl="2" indent="-263525">
              <a:lnSpc>
                <a:spcPct val="150000"/>
              </a:lnSpc>
              <a:buClr>
                <a:schemeClr val="accent2"/>
              </a:buClr>
              <a:buFont typeface="Wingdings" panose="05000000000000000000" pitchFamily="2" charset="2"/>
              <a:buChar char=""/>
            </a:pPr>
            <a:r>
              <a:rPr lang="en-US" altLang="cs-CZ" sz="2000" dirty="0"/>
              <a:t>Stored procedures (new and changed)</a:t>
            </a:r>
          </a:p>
          <a:p>
            <a:pPr marL="542925" lvl="2" indent="-263525">
              <a:lnSpc>
                <a:spcPct val="150000"/>
              </a:lnSpc>
              <a:buClr>
                <a:schemeClr val="accent2"/>
              </a:buClr>
              <a:buFont typeface="Wingdings" panose="05000000000000000000" pitchFamily="2" charset="2"/>
              <a:buChar char=""/>
            </a:pPr>
            <a:r>
              <a:rPr lang="en-US" altLang="cs-CZ" sz="2000" dirty="0"/>
              <a:t>Tables and Views (changed)</a:t>
            </a:r>
          </a:p>
          <a:p>
            <a:pPr marL="542925" lvl="2" indent="-263525">
              <a:lnSpc>
                <a:spcPct val="150000"/>
              </a:lnSpc>
              <a:buClr>
                <a:schemeClr val="accent2"/>
              </a:buClr>
              <a:buFont typeface="Wingdings" panose="05000000000000000000" pitchFamily="2" charset="2"/>
              <a:buChar char=""/>
            </a:pPr>
            <a:r>
              <a:rPr lang="en-US" altLang="cs-CZ" sz="2000" dirty="0"/>
              <a:t>Product Editions (changed)</a:t>
            </a:r>
          </a:p>
          <a:p>
            <a:pPr marL="542925" lvl="2" indent="-263525">
              <a:lnSpc>
                <a:spcPct val="150000"/>
              </a:lnSpc>
              <a:buClr>
                <a:schemeClr val="accent2"/>
              </a:buClr>
              <a:buFont typeface="Wingdings" panose="05000000000000000000" pitchFamily="2" charset="2"/>
              <a:buChar char=""/>
            </a:pPr>
            <a:r>
              <a:rPr lang="en-US" altLang="cs-CZ" sz="2000" dirty="0" err="1"/>
              <a:t>Default.cfg</a:t>
            </a:r>
            <a:r>
              <a:rPr lang="en-US" altLang="cs-CZ" sz="2000" dirty="0"/>
              <a:t> (changed)</a:t>
            </a:r>
          </a:p>
          <a:p>
            <a:pPr marL="542925" lvl="2" indent="-263525">
              <a:lnSpc>
                <a:spcPct val="150000"/>
              </a:lnSpc>
              <a:buClr>
                <a:schemeClr val="accent2"/>
              </a:buClr>
              <a:buFont typeface="Wingdings" panose="05000000000000000000" pitchFamily="2" charset="2"/>
              <a:buChar char=""/>
            </a:pPr>
            <a:r>
              <a:rPr lang="en-US" altLang="cs-CZ" sz="2000" dirty="0"/>
              <a:t>Documentation Changes</a:t>
            </a:r>
          </a:p>
          <a:p>
            <a:pPr marL="542925" lvl="2" indent="-263525">
              <a:lnSpc>
                <a:spcPct val="150000"/>
              </a:lnSpc>
              <a:buClr>
                <a:schemeClr val="accent2"/>
              </a:buClr>
              <a:buFont typeface="Wingdings" panose="05000000000000000000" pitchFamily="2" charset="2"/>
              <a:buChar char=""/>
            </a:pPr>
            <a:endParaRPr lang="cs-CZ" altLang="cs-CZ" sz="2000" dirty="0"/>
          </a:p>
        </p:txBody>
      </p:sp>
    </p:spTree>
    <p:extLst>
      <p:ext uri="{BB962C8B-B14F-4D97-AF65-F5344CB8AC3E}">
        <p14:creationId xmlns:p14="http://schemas.microsoft.com/office/powerpoint/2010/main" val="2739695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genda"/>
          <p:cNvSpPr>
            <a:spLocks noGrp="1"/>
          </p:cNvSpPr>
          <p:nvPr>
            <p:ph type="title"/>
          </p:nvPr>
        </p:nvSpPr>
        <p:spPr bwMode="gray">
          <a:xfrm>
            <a:off x="324000" y="346966"/>
            <a:ext cx="11545200" cy="756175"/>
          </a:xfrm>
        </p:spPr>
        <p:txBody>
          <a:bodyPr vert="horz" lIns="0" tIns="0" rIns="0" bIns="0" rtlCol="0" anchor="ctr" anchorCtr="0">
            <a:noAutofit/>
          </a:bodyPr>
          <a:lstStyle/>
          <a:p>
            <a:r>
              <a:rPr lang="pl-PL" sz="3200" dirty="0">
                <a:solidFill>
                  <a:schemeClr val="accent2"/>
                </a:solidFill>
              </a:rPr>
              <a:t>IQ 16.0 – SP10</a:t>
            </a:r>
            <a:endParaRPr lang="en-US" sz="3200" dirty="0">
              <a:solidFill>
                <a:schemeClr val="accent2"/>
              </a:solidFill>
            </a:endParaRPr>
          </a:p>
        </p:txBody>
      </p:sp>
      <p:sp>
        <p:nvSpPr>
          <p:cNvPr id="6" name="Content Placeholder 3">
            <a:extLst>
              <a:ext uri="{FF2B5EF4-FFF2-40B4-BE49-F238E27FC236}">
                <a16:creationId xmlns:a16="http://schemas.microsoft.com/office/drawing/2014/main" id="{F30A9D47-D415-4BF1-92D7-796370A0D57B}"/>
              </a:ext>
            </a:extLst>
          </p:cNvPr>
          <p:cNvSpPr txBox="1">
            <a:spLocks/>
          </p:cNvSpPr>
          <p:nvPr/>
        </p:nvSpPr>
        <p:spPr bwMode="gray">
          <a:xfrm>
            <a:off x="159963" y="1539067"/>
            <a:ext cx="6063856" cy="45270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0"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42925" lvl="2" indent="-263525">
              <a:lnSpc>
                <a:spcPct val="150000"/>
              </a:lnSpc>
              <a:buClr>
                <a:schemeClr val="accent2"/>
              </a:buClr>
              <a:buFont typeface="Wingdings" panose="05000000000000000000" pitchFamily="2" charset="2"/>
              <a:buChar char=""/>
            </a:pPr>
            <a:r>
              <a:rPr lang="en-US" altLang="cs-CZ" sz="2000" dirty="0"/>
              <a:t>Shared-Nothing Multiplex (new)</a:t>
            </a:r>
          </a:p>
          <a:p>
            <a:pPr marL="542925" lvl="2" indent="-263525">
              <a:lnSpc>
                <a:spcPct val="150000"/>
              </a:lnSpc>
              <a:buClr>
                <a:schemeClr val="accent2"/>
              </a:buClr>
              <a:buFont typeface="Wingdings" panose="05000000000000000000" pitchFamily="2" charset="2"/>
              <a:buChar char=""/>
            </a:pPr>
            <a:r>
              <a:rPr lang="en-US" altLang="cs-CZ" sz="2000" dirty="0"/>
              <a:t>Point-in-Time Recovery (changed)</a:t>
            </a:r>
          </a:p>
          <a:p>
            <a:pPr marL="542925" lvl="2" indent="-263525">
              <a:lnSpc>
                <a:spcPct val="150000"/>
              </a:lnSpc>
              <a:buClr>
                <a:schemeClr val="accent2"/>
              </a:buClr>
              <a:buFont typeface="Wingdings" panose="05000000000000000000" pitchFamily="2" charset="2"/>
              <a:buChar char=""/>
            </a:pPr>
            <a:r>
              <a:rPr lang="en-US" altLang="cs-CZ" sz="2000" dirty="0"/>
              <a:t>Performance Optimization</a:t>
            </a:r>
          </a:p>
          <a:p>
            <a:pPr marL="542925" lvl="2" indent="-263525">
              <a:lnSpc>
                <a:spcPct val="150000"/>
              </a:lnSpc>
              <a:buClr>
                <a:schemeClr val="accent2"/>
              </a:buClr>
              <a:buFont typeface="Wingdings" panose="05000000000000000000" pitchFamily="2" charset="2"/>
              <a:buChar char=""/>
            </a:pPr>
            <a:r>
              <a:rPr lang="en-US" altLang="cs-CZ" sz="2000" dirty="0"/>
              <a:t>SQL Statements (changed)</a:t>
            </a:r>
          </a:p>
          <a:p>
            <a:pPr marL="542925" lvl="2" indent="-263525">
              <a:lnSpc>
                <a:spcPct val="150000"/>
              </a:lnSpc>
              <a:buClr>
                <a:schemeClr val="accent2"/>
              </a:buClr>
              <a:buFont typeface="Wingdings" panose="05000000000000000000" pitchFamily="2" charset="2"/>
              <a:buChar char=""/>
            </a:pPr>
            <a:r>
              <a:rPr lang="en-US" altLang="cs-CZ" sz="2000" dirty="0"/>
              <a:t>Database Options (new and changed)</a:t>
            </a:r>
          </a:p>
          <a:p>
            <a:pPr marL="542925" lvl="2" indent="-263525">
              <a:lnSpc>
                <a:spcPct val="150000"/>
              </a:lnSpc>
              <a:buClr>
                <a:schemeClr val="accent2"/>
              </a:buClr>
              <a:buFont typeface="Wingdings" panose="05000000000000000000" pitchFamily="2" charset="2"/>
              <a:buChar char=""/>
            </a:pPr>
            <a:r>
              <a:rPr lang="en-US" altLang="cs-CZ" sz="2000" dirty="0"/>
              <a:t>Tables and Views (changed)</a:t>
            </a:r>
          </a:p>
          <a:p>
            <a:pPr marL="542925" lvl="2" indent="-263525">
              <a:lnSpc>
                <a:spcPct val="150000"/>
              </a:lnSpc>
              <a:buClr>
                <a:schemeClr val="accent2"/>
              </a:buClr>
              <a:buFont typeface="Wingdings" panose="05000000000000000000" pitchFamily="2" charset="2"/>
              <a:buChar char=""/>
            </a:pPr>
            <a:endParaRPr lang="cs-CZ" altLang="cs-CZ" sz="2000" dirty="0"/>
          </a:p>
        </p:txBody>
      </p:sp>
      <p:sp>
        <p:nvSpPr>
          <p:cNvPr id="4" name="Content Placeholder 3">
            <a:extLst>
              <a:ext uri="{FF2B5EF4-FFF2-40B4-BE49-F238E27FC236}">
                <a16:creationId xmlns:a16="http://schemas.microsoft.com/office/drawing/2014/main" id="{2E1DA2BB-A552-4F22-943C-BFBE54607F4F}"/>
              </a:ext>
            </a:extLst>
          </p:cNvPr>
          <p:cNvSpPr txBox="1">
            <a:spLocks/>
          </p:cNvSpPr>
          <p:nvPr/>
        </p:nvSpPr>
        <p:spPr bwMode="gray">
          <a:xfrm>
            <a:off x="6410821" y="1539066"/>
            <a:ext cx="6063856" cy="45270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0"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42925" lvl="2" indent="-263525">
              <a:lnSpc>
                <a:spcPct val="150000"/>
              </a:lnSpc>
              <a:buClr>
                <a:schemeClr val="accent2"/>
              </a:buClr>
              <a:buFont typeface="Wingdings" panose="05000000000000000000" pitchFamily="2" charset="2"/>
              <a:buChar char=""/>
            </a:pPr>
            <a:r>
              <a:rPr lang="en-US" altLang="cs-CZ" sz="2000" dirty="0"/>
              <a:t>Stored Procedures (new and changed)</a:t>
            </a:r>
          </a:p>
          <a:p>
            <a:pPr marL="542925" lvl="2" indent="-263525">
              <a:lnSpc>
                <a:spcPct val="150000"/>
              </a:lnSpc>
              <a:buClr>
                <a:schemeClr val="accent2"/>
              </a:buClr>
              <a:buFont typeface="Wingdings" panose="05000000000000000000" pitchFamily="2" charset="2"/>
              <a:buChar char=""/>
            </a:pPr>
            <a:r>
              <a:rPr lang="en-US" altLang="cs-CZ" sz="2000" dirty="0"/>
              <a:t>Utilities (changed)</a:t>
            </a:r>
          </a:p>
          <a:p>
            <a:pPr marL="542925" lvl="2" indent="-263525">
              <a:lnSpc>
                <a:spcPct val="150000"/>
              </a:lnSpc>
              <a:buClr>
                <a:schemeClr val="accent2"/>
              </a:buClr>
              <a:buFont typeface="Wingdings" panose="05000000000000000000" pitchFamily="2" charset="2"/>
              <a:buChar char=""/>
            </a:pPr>
            <a:r>
              <a:rPr lang="en-US" altLang="cs-CZ" sz="2000" dirty="0"/>
              <a:t>Database properties (new)</a:t>
            </a:r>
          </a:p>
          <a:p>
            <a:pPr marL="542925" lvl="2" indent="-263525">
              <a:lnSpc>
                <a:spcPct val="150000"/>
              </a:lnSpc>
              <a:buClr>
                <a:schemeClr val="accent2"/>
              </a:buClr>
              <a:buFont typeface="Wingdings" panose="05000000000000000000" pitchFamily="2" charset="2"/>
              <a:buChar char=""/>
            </a:pPr>
            <a:r>
              <a:rPr lang="en-US" altLang="cs-CZ" sz="2000" dirty="0"/>
              <a:t>SAP IQ Cockpit (new and changed)</a:t>
            </a:r>
          </a:p>
          <a:p>
            <a:pPr marL="542925" lvl="2" indent="-263525">
              <a:lnSpc>
                <a:spcPct val="150000"/>
              </a:lnSpc>
              <a:buClr>
                <a:schemeClr val="accent2"/>
              </a:buClr>
              <a:buFont typeface="Wingdings" panose="05000000000000000000" pitchFamily="2" charset="2"/>
              <a:buChar char=""/>
            </a:pPr>
            <a:r>
              <a:rPr lang="en-US" altLang="cs-CZ" sz="2000" dirty="0"/>
              <a:t>Indexes (changed)</a:t>
            </a:r>
          </a:p>
          <a:p>
            <a:pPr marL="542925" lvl="2" indent="-263525">
              <a:lnSpc>
                <a:spcPct val="150000"/>
              </a:lnSpc>
              <a:buClr>
                <a:schemeClr val="accent2"/>
              </a:buClr>
              <a:buFont typeface="Wingdings" panose="05000000000000000000" pitchFamily="2" charset="2"/>
              <a:buChar char=""/>
            </a:pPr>
            <a:endParaRPr lang="cs-CZ" altLang="cs-CZ" sz="2000" dirty="0"/>
          </a:p>
        </p:txBody>
      </p:sp>
    </p:spTree>
    <p:extLst>
      <p:ext uri="{BB962C8B-B14F-4D97-AF65-F5344CB8AC3E}">
        <p14:creationId xmlns:p14="http://schemas.microsoft.com/office/powerpoint/2010/main" val="1370176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r>
              <a:rPr lang="pl-PL" sz="2400" dirty="0"/>
              <a:t>Produkt IQ v portfoliu SAP</a:t>
            </a:r>
          </a:p>
          <a:p>
            <a:pPr marL="722925" lvl="3" indent="-263525">
              <a:lnSpc>
                <a:spcPct val="150000"/>
              </a:lnSpc>
              <a:buFont typeface="Wingdings" panose="05000000000000000000" pitchFamily="2" charset="2"/>
              <a:buChar char=""/>
            </a:pPr>
            <a:r>
              <a:rPr lang="pl-PL" sz="2200" dirty="0"/>
              <a:t>Edice a možnosti rozšíření</a:t>
            </a:r>
          </a:p>
          <a:p>
            <a:pPr marL="722925" lvl="3" indent="-263525">
              <a:lnSpc>
                <a:spcPct val="150000"/>
              </a:lnSpc>
              <a:buFont typeface="Wingdings" panose="05000000000000000000" pitchFamily="2" charset="2"/>
              <a:buChar char=""/>
            </a:pPr>
            <a:r>
              <a:rPr lang="pl-PL" sz="2200" dirty="0"/>
              <a:t>Produkt IQ jako součást ASPE a HANA</a:t>
            </a:r>
          </a:p>
          <a:p>
            <a:pPr marL="542925" lvl="2" indent="-263525">
              <a:lnSpc>
                <a:spcPct val="150000"/>
              </a:lnSpc>
              <a:buFont typeface="Wingdings" panose="05000000000000000000" pitchFamily="2" charset="2"/>
              <a:buChar char=""/>
            </a:pPr>
            <a:r>
              <a:rPr lang="pl-PL" sz="2400" dirty="0"/>
              <a:t>Shrutí novinek</a:t>
            </a:r>
          </a:p>
          <a:p>
            <a:pPr marL="722925" lvl="3" indent="-263525">
              <a:lnSpc>
                <a:spcPct val="150000"/>
              </a:lnSpc>
              <a:buFont typeface="Wingdings" panose="05000000000000000000" pitchFamily="2" charset="2"/>
              <a:buChar char=""/>
            </a:pPr>
            <a:r>
              <a:rPr lang="pl-PL" sz="2000" dirty="0"/>
              <a:t>SAP IQ 16.0</a:t>
            </a:r>
          </a:p>
          <a:p>
            <a:pPr marL="722925" lvl="3" indent="-263525">
              <a:lnSpc>
                <a:spcPct val="150000"/>
              </a:lnSpc>
              <a:buFont typeface="Wingdings" panose="05000000000000000000" pitchFamily="2" charset="2"/>
              <a:buChar char=""/>
            </a:pPr>
            <a:r>
              <a:rPr lang="pl-PL" sz="2000" dirty="0"/>
              <a:t>SAP IQ 16.1</a:t>
            </a:r>
            <a:endParaRPr lang="pl-PL" sz="2400" dirty="0"/>
          </a:p>
          <a:p>
            <a:pPr marL="542925" lvl="2" indent="-263525">
              <a:lnSpc>
                <a:spcPct val="150000"/>
              </a:lnSpc>
              <a:buFont typeface="Wingdings" panose="05000000000000000000" pitchFamily="2" charset="2"/>
              <a:buChar char=""/>
            </a:pPr>
            <a:r>
              <a:rPr lang="pl-PL" sz="2400" dirty="0"/>
              <a:t>Další vývoj</a:t>
            </a:r>
          </a:p>
          <a:p>
            <a:pPr marL="542925" lvl="2" indent="-263525">
              <a:lnSpc>
                <a:spcPct val="150000"/>
              </a:lnSpc>
              <a:buFont typeface="Wingdings" panose="05000000000000000000" pitchFamily="2" charset="2"/>
              <a:buChar char=""/>
            </a:pPr>
            <a:r>
              <a:rPr lang="pl-PL" sz="2400" dirty="0"/>
              <a:t>Ukázky/Otázky/Odpovědi</a:t>
            </a:r>
          </a:p>
          <a:p>
            <a:pPr lvl="1">
              <a:lnSpc>
                <a:spcPct val="150000"/>
              </a:lnSpc>
            </a:pPr>
            <a:endParaRPr lang="pl-PL" sz="24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Agenda prezentace SAP IQ</a:t>
            </a:r>
            <a:endParaRPr lang="en-US" sz="3200" dirty="0">
              <a:solidFill>
                <a:schemeClr val="accent2"/>
              </a:solidFill>
            </a:endParaRPr>
          </a:p>
        </p:txBody>
      </p:sp>
    </p:spTree>
    <p:extLst>
      <p:ext uri="{BB962C8B-B14F-4D97-AF65-F5344CB8AC3E}">
        <p14:creationId xmlns:p14="http://schemas.microsoft.com/office/powerpoint/2010/main" val="837843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genda"/>
          <p:cNvSpPr>
            <a:spLocks noGrp="1"/>
          </p:cNvSpPr>
          <p:nvPr>
            <p:ph type="title"/>
          </p:nvPr>
        </p:nvSpPr>
        <p:spPr bwMode="gray">
          <a:xfrm>
            <a:off x="324000" y="346966"/>
            <a:ext cx="11545200" cy="756175"/>
          </a:xfrm>
        </p:spPr>
        <p:txBody>
          <a:bodyPr vert="horz" lIns="0" tIns="0" rIns="0" bIns="0" rtlCol="0" anchor="ctr" anchorCtr="0">
            <a:noAutofit/>
          </a:bodyPr>
          <a:lstStyle/>
          <a:p>
            <a:r>
              <a:rPr lang="pl-PL" sz="3200" dirty="0">
                <a:solidFill>
                  <a:schemeClr val="accent2"/>
                </a:solidFill>
              </a:rPr>
              <a:t>IQ 16.0 – SP11</a:t>
            </a:r>
            <a:endParaRPr lang="en-US" sz="3200" dirty="0">
              <a:solidFill>
                <a:schemeClr val="accent2"/>
              </a:solidFill>
            </a:endParaRPr>
          </a:p>
        </p:txBody>
      </p:sp>
      <p:sp>
        <p:nvSpPr>
          <p:cNvPr id="6" name="Content Placeholder 3">
            <a:extLst>
              <a:ext uri="{FF2B5EF4-FFF2-40B4-BE49-F238E27FC236}">
                <a16:creationId xmlns:a16="http://schemas.microsoft.com/office/drawing/2014/main" id="{F30A9D47-D415-4BF1-92D7-796370A0D57B}"/>
              </a:ext>
            </a:extLst>
          </p:cNvPr>
          <p:cNvSpPr txBox="1">
            <a:spLocks/>
          </p:cNvSpPr>
          <p:nvPr/>
        </p:nvSpPr>
        <p:spPr bwMode="gray">
          <a:xfrm>
            <a:off x="159963" y="1539067"/>
            <a:ext cx="6063856" cy="45270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0"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42925" lvl="2" indent="-263525">
              <a:lnSpc>
                <a:spcPct val="150000"/>
              </a:lnSpc>
              <a:buClr>
                <a:schemeClr val="accent2"/>
              </a:buClr>
              <a:buFont typeface="Wingdings" panose="05000000000000000000" pitchFamily="2" charset="2"/>
              <a:buChar char=""/>
            </a:pPr>
            <a:r>
              <a:rPr lang="en-US" altLang="cs-CZ" sz="2000" dirty="0"/>
              <a:t>Indexes (changed)</a:t>
            </a:r>
          </a:p>
          <a:p>
            <a:pPr marL="542925" lvl="2" indent="-263525">
              <a:lnSpc>
                <a:spcPct val="150000"/>
              </a:lnSpc>
              <a:buClr>
                <a:schemeClr val="accent2"/>
              </a:buClr>
              <a:buFont typeface="Wingdings" panose="05000000000000000000" pitchFamily="2" charset="2"/>
              <a:buChar char=""/>
            </a:pPr>
            <a:r>
              <a:rPr lang="en-US" altLang="cs-CZ" sz="2000" dirty="0"/>
              <a:t>SAP IQ Cockpit (changed)</a:t>
            </a:r>
          </a:p>
          <a:p>
            <a:pPr marL="542925" lvl="2" indent="-263525">
              <a:lnSpc>
                <a:spcPct val="150000"/>
              </a:lnSpc>
              <a:buClr>
                <a:schemeClr val="accent2"/>
              </a:buClr>
              <a:buFont typeface="Wingdings" panose="05000000000000000000" pitchFamily="2" charset="2"/>
              <a:buChar char=""/>
            </a:pPr>
            <a:r>
              <a:rPr lang="en-US" altLang="cs-CZ" sz="2000" dirty="0"/>
              <a:t>SQL Statements (changed)</a:t>
            </a:r>
          </a:p>
          <a:p>
            <a:pPr marL="542925" lvl="2" indent="-263525">
              <a:lnSpc>
                <a:spcPct val="150000"/>
              </a:lnSpc>
              <a:buClr>
                <a:schemeClr val="accent2"/>
              </a:buClr>
              <a:buFont typeface="Wingdings" panose="05000000000000000000" pitchFamily="2" charset="2"/>
              <a:buChar char=""/>
            </a:pPr>
            <a:r>
              <a:rPr lang="en-US" altLang="cs-CZ" sz="2000" dirty="0"/>
              <a:t>Tables and Views (changed)</a:t>
            </a:r>
          </a:p>
          <a:p>
            <a:pPr marL="542925" lvl="2" indent="-263525">
              <a:lnSpc>
                <a:spcPct val="150000"/>
              </a:lnSpc>
              <a:buClr>
                <a:schemeClr val="accent2"/>
              </a:buClr>
              <a:buFont typeface="Wingdings" panose="05000000000000000000" pitchFamily="2" charset="2"/>
              <a:buChar char=""/>
            </a:pPr>
            <a:r>
              <a:rPr lang="en-US" altLang="cs-CZ" sz="2000" dirty="0"/>
              <a:t>Database Options (new and changed)</a:t>
            </a:r>
          </a:p>
        </p:txBody>
      </p:sp>
      <p:sp>
        <p:nvSpPr>
          <p:cNvPr id="4" name="Content Placeholder 3">
            <a:extLst>
              <a:ext uri="{FF2B5EF4-FFF2-40B4-BE49-F238E27FC236}">
                <a16:creationId xmlns:a16="http://schemas.microsoft.com/office/drawing/2014/main" id="{2E1DA2BB-A552-4F22-943C-BFBE54607F4F}"/>
              </a:ext>
            </a:extLst>
          </p:cNvPr>
          <p:cNvSpPr txBox="1">
            <a:spLocks/>
          </p:cNvSpPr>
          <p:nvPr/>
        </p:nvSpPr>
        <p:spPr bwMode="gray">
          <a:xfrm>
            <a:off x="6410821" y="1539066"/>
            <a:ext cx="6063856" cy="4527011"/>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0"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42925" lvl="2" indent="-263525">
              <a:lnSpc>
                <a:spcPct val="150000"/>
              </a:lnSpc>
              <a:buClr>
                <a:schemeClr val="accent2"/>
              </a:buClr>
              <a:buFont typeface="Wingdings" panose="05000000000000000000" pitchFamily="2" charset="2"/>
              <a:buChar char=""/>
            </a:pPr>
            <a:r>
              <a:rPr lang="en-US" altLang="cs-CZ" sz="2000" dirty="0"/>
              <a:t>Stored Procedures (new and changed)</a:t>
            </a:r>
          </a:p>
          <a:p>
            <a:pPr marL="542925" lvl="2" indent="-263525">
              <a:lnSpc>
                <a:spcPct val="150000"/>
              </a:lnSpc>
              <a:buClr>
                <a:schemeClr val="accent2"/>
              </a:buClr>
              <a:buFont typeface="Wingdings" panose="05000000000000000000" pitchFamily="2" charset="2"/>
              <a:buChar char=""/>
            </a:pPr>
            <a:r>
              <a:rPr lang="en-US" altLang="cs-CZ" sz="2000" dirty="0"/>
              <a:t>JAVA RUNTIME (JRE) Support (changed)</a:t>
            </a:r>
          </a:p>
          <a:p>
            <a:pPr marL="542925" lvl="2" indent="-263525">
              <a:lnSpc>
                <a:spcPct val="150000"/>
              </a:lnSpc>
              <a:buClr>
                <a:schemeClr val="accent2"/>
              </a:buClr>
              <a:buFont typeface="Wingdings" panose="05000000000000000000" pitchFamily="2" charset="2"/>
              <a:buChar char=""/>
            </a:pPr>
            <a:r>
              <a:rPr lang="en-US" altLang="cs-CZ" sz="2000" dirty="0"/>
              <a:t>Documentation Collection Changes</a:t>
            </a:r>
          </a:p>
          <a:p>
            <a:pPr marL="542925" lvl="2" indent="-263525">
              <a:lnSpc>
                <a:spcPct val="150000"/>
              </a:lnSpc>
              <a:buClr>
                <a:schemeClr val="accent2"/>
              </a:buClr>
              <a:buFont typeface="Wingdings" panose="05000000000000000000" pitchFamily="2" charset="2"/>
              <a:buChar char=""/>
            </a:pPr>
            <a:r>
              <a:rPr lang="en-US" altLang="cs-CZ" sz="2000" dirty="0"/>
              <a:t>Maximum </a:t>
            </a:r>
            <a:r>
              <a:rPr lang="en-US" altLang="cs-CZ" sz="2000" dirty="0" err="1"/>
              <a:t>Dbfile</a:t>
            </a:r>
            <a:r>
              <a:rPr lang="en-US" altLang="cs-CZ" sz="2000" dirty="0"/>
              <a:t> Size Creation Limit</a:t>
            </a:r>
          </a:p>
          <a:p>
            <a:pPr marL="542925" lvl="2" indent="-263525">
              <a:lnSpc>
                <a:spcPct val="150000"/>
              </a:lnSpc>
              <a:buClr>
                <a:schemeClr val="accent2"/>
              </a:buClr>
              <a:buFont typeface="Wingdings" panose="05000000000000000000" pitchFamily="2" charset="2"/>
              <a:buChar char=""/>
            </a:pPr>
            <a:r>
              <a:rPr lang="en-US" altLang="cs-CZ" sz="2000" dirty="0"/>
              <a:t>Shared-Nothing Multiplex (Deprecated)</a:t>
            </a:r>
          </a:p>
        </p:txBody>
      </p:sp>
    </p:spTree>
    <p:extLst>
      <p:ext uri="{BB962C8B-B14F-4D97-AF65-F5344CB8AC3E}">
        <p14:creationId xmlns:p14="http://schemas.microsoft.com/office/powerpoint/2010/main" val="1114138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66925" y="1362864"/>
            <a:ext cx="3970125" cy="4647714"/>
          </a:xfrm>
        </p:spPr>
        <p:txBody>
          <a:bodyPr>
            <a:noAutofit/>
          </a:bodyPr>
          <a:lstStyle/>
          <a:p>
            <a:pPr marL="542925" lvl="2" indent="-263525">
              <a:lnSpc>
                <a:spcPct val="150000"/>
              </a:lnSpc>
              <a:buFont typeface="Wingdings" panose="05000000000000000000" pitchFamily="2" charset="2"/>
              <a:buChar char=""/>
            </a:pPr>
            <a:r>
              <a:rPr lang="pl-PL" sz="2000" dirty="0"/>
              <a:t>Levný ?</a:t>
            </a:r>
          </a:p>
          <a:p>
            <a:pPr marL="542925" lvl="2" indent="-263525">
              <a:lnSpc>
                <a:spcPct val="150000"/>
              </a:lnSpc>
              <a:buFont typeface="Wingdings" panose="05000000000000000000" pitchFamily="2" charset="2"/>
              <a:buChar char=""/>
            </a:pPr>
            <a:r>
              <a:rPr lang="pl-PL" sz="2000" dirty="0"/>
              <a:t>Práce s velkými daty</a:t>
            </a:r>
          </a:p>
          <a:p>
            <a:pPr marL="542925" lvl="2" indent="-263525">
              <a:lnSpc>
                <a:spcPct val="150000"/>
              </a:lnSpc>
              <a:buFont typeface="Wingdings" panose="05000000000000000000" pitchFamily="2" charset="2"/>
              <a:buChar char=""/>
            </a:pPr>
            <a:r>
              <a:rPr lang="pl-PL" sz="2000" dirty="0"/>
              <a:t>Práce se všemi typy dat</a:t>
            </a:r>
          </a:p>
          <a:p>
            <a:pPr marL="542925" lvl="2" indent="-263525">
              <a:lnSpc>
                <a:spcPct val="150000"/>
              </a:lnSpc>
              <a:buFont typeface="Wingdings" panose="05000000000000000000" pitchFamily="2" charset="2"/>
              <a:buChar char=""/>
            </a:pPr>
            <a:r>
              <a:rPr lang="pl-PL" sz="2000" dirty="0"/>
              <a:t>Možnosti analýzy dat</a:t>
            </a:r>
          </a:p>
          <a:p>
            <a:pPr marL="542925" lvl="2" indent="-263525">
              <a:lnSpc>
                <a:spcPct val="150000"/>
              </a:lnSpc>
              <a:buFont typeface="Wingdings" panose="05000000000000000000" pitchFamily="2" charset="2"/>
              <a:buChar char=""/>
            </a:pPr>
            <a:r>
              <a:rPr lang="pl-PL" sz="2000" dirty="0"/>
              <a:t>Setřit čas</a:t>
            </a:r>
          </a:p>
          <a:p>
            <a:pPr marL="542925" lvl="2" indent="-263525">
              <a:lnSpc>
                <a:spcPct val="150000"/>
              </a:lnSpc>
              <a:buFont typeface="Wingdings" panose="05000000000000000000" pitchFamily="2" charset="2"/>
              <a:buChar char=""/>
            </a:pPr>
            <a:r>
              <a:rPr lang="pl-PL" sz="2000" dirty="0"/>
              <a:t>Jednoduše udržitelný</a:t>
            </a:r>
          </a:p>
          <a:p>
            <a:pPr marL="542925" lvl="2" indent="-263525">
              <a:lnSpc>
                <a:spcPct val="150000"/>
              </a:lnSpc>
              <a:buFont typeface="Wingdings" panose="05000000000000000000" pitchFamily="2" charset="2"/>
              <a:buChar char=""/>
            </a:pPr>
            <a:r>
              <a:rPr lang="pl-PL" sz="2000" dirty="0"/>
              <a:t>Šetřit místo</a:t>
            </a:r>
          </a:p>
          <a:p>
            <a:pPr marL="542925" lvl="2" indent="-263525">
              <a:lnSpc>
                <a:spcPct val="150000"/>
              </a:lnSpc>
              <a:buFont typeface="Wingdings" panose="05000000000000000000" pitchFamily="2" charset="2"/>
              <a:buChar char=""/>
            </a:pPr>
            <a:r>
              <a:rPr lang="pl-PL" sz="2000" dirty="0"/>
              <a:t>Vynikající výkon</a:t>
            </a:r>
          </a:p>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Požadavky zákazníka</a:t>
            </a:r>
            <a:endParaRPr lang="en-US" sz="3200" dirty="0">
              <a:solidFill>
                <a:schemeClr val="accent2"/>
              </a:solidFill>
            </a:endParaRPr>
          </a:p>
        </p:txBody>
      </p:sp>
    </p:spTree>
    <p:extLst>
      <p:ext uri="{BB962C8B-B14F-4D97-AF65-F5344CB8AC3E}">
        <p14:creationId xmlns:p14="http://schemas.microsoft.com/office/powerpoint/2010/main" val="3467750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66925" y="1362864"/>
            <a:ext cx="3970125" cy="4647714"/>
          </a:xfrm>
        </p:spPr>
        <p:txBody>
          <a:bodyPr>
            <a:noAutofit/>
          </a:bodyPr>
          <a:lstStyle/>
          <a:p>
            <a:pPr marL="542925" lvl="2" indent="-263525">
              <a:lnSpc>
                <a:spcPct val="150000"/>
              </a:lnSpc>
              <a:buFont typeface="Wingdings" panose="05000000000000000000" pitchFamily="2" charset="2"/>
              <a:buChar char=""/>
            </a:pPr>
            <a:r>
              <a:rPr lang="pl-PL" sz="2000" dirty="0"/>
              <a:t>Levný ?</a:t>
            </a:r>
          </a:p>
          <a:p>
            <a:pPr marL="542925" lvl="2" indent="-263525">
              <a:lnSpc>
                <a:spcPct val="150000"/>
              </a:lnSpc>
              <a:buFont typeface="Wingdings" panose="05000000000000000000" pitchFamily="2" charset="2"/>
              <a:buChar char=""/>
            </a:pPr>
            <a:r>
              <a:rPr lang="pl-PL" sz="2000" dirty="0"/>
              <a:t>Práce s velkými daty</a:t>
            </a:r>
          </a:p>
          <a:p>
            <a:pPr marL="542925" lvl="2" indent="-263525">
              <a:lnSpc>
                <a:spcPct val="150000"/>
              </a:lnSpc>
              <a:buFont typeface="Wingdings" panose="05000000000000000000" pitchFamily="2" charset="2"/>
              <a:buChar char=""/>
            </a:pPr>
            <a:r>
              <a:rPr lang="pl-PL" sz="2000" dirty="0"/>
              <a:t>Práce se všemi typy dat</a:t>
            </a:r>
          </a:p>
          <a:p>
            <a:pPr marL="542925" lvl="2" indent="-263525">
              <a:lnSpc>
                <a:spcPct val="150000"/>
              </a:lnSpc>
              <a:buFont typeface="Wingdings" panose="05000000000000000000" pitchFamily="2" charset="2"/>
              <a:buChar char=""/>
            </a:pPr>
            <a:r>
              <a:rPr lang="pl-PL" sz="2000" dirty="0"/>
              <a:t>Možnosti analýzy dat</a:t>
            </a:r>
          </a:p>
          <a:p>
            <a:pPr marL="542925" lvl="2" indent="-263525">
              <a:lnSpc>
                <a:spcPct val="150000"/>
              </a:lnSpc>
              <a:buFont typeface="Wingdings" panose="05000000000000000000" pitchFamily="2" charset="2"/>
              <a:buChar char=""/>
            </a:pPr>
            <a:r>
              <a:rPr lang="pl-PL" sz="2000" dirty="0"/>
              <a:t>Setřit čas</a:t>
            </a:r>
          </a:p>
          <a:p>
            <a:pPr marL="542925" lvl="2" indent="-263525">
              <a:lnSpc>
                <a:spcPct val="150000"/>
              </a:lnSpc>
              <a:buFont typeface="Wingdings" panose="05000000000000000000" pitchFamily="2" charset="2"/>
              <a:buChar char=""/>
            </a:pPr>
            <a:r>
              <a:rPr lang="pl-PL" sz="2000" dirty="0"/>
              <a:t>Jednoduše udržitelný</a:t>
            </a:r>
          </a:p>
          <a:p>
            <a:pPr marL="542925" lvl="2" indent="-263525">
              <a:lnSpc>
                <a:spcPct val="150000"/>
              </a:lnSpc>
              <a:buFont typeface="Wingdings" panose="05000000000000000000" pitchFamily="2" charset="2"/>
              <a:buChar char=""/>
            </a:pPr>
            <a:r>
              <a:rPr lang="pl-PL" sz="2000" dirty="0"/>
              <a:t>Šetřit místo</a:t>
            </a:r>
          </a:p>
          <a:p>
            <a:pPr marL="542925" lvl="2" indent="-263525">
              <a:lnSpc>
                <a:spcPct val="150000"/>
              </a:lnSpc>
              <a:buFont typeface="Wingdings" panose="05000000000000000000" pitchFamily="2" charset="2"/>
              <a:buChar char=""/>
            </a:pPr>
            <a:r>
              <a:rPr lang="pl-PL" sz="2000" dirty="0"/>
              <a:t>Vynikající výkon</a:t>
            </a:r>
          </a:p>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pPr>
              <a:tabLst>
                <a:tab pos="5829300" algn="l"/>
              </a:tabLst>
            </a:pPr>
            <a:r>
              <a:rPr lang="pl-PL" sz="3200" dirty="0">
                <a:solidFill>
                  <a:schemeClr val="accent2"/>
                </a:solidFill>
              </a:rPr>
              <a:t>Požadavky zákazníka	Odpovědi SAP</a:t>
            </a:r>
            <a:endParaRPr lang="en-US" sz="3200" dirty="0">
              <a:solidFill>
                <a:schemeClr val="accent2"/>
              </a:solidFill>
            </a:endParaRPr>
          </a:p>
        </p:txBody>
      </p:sp>
      <p:sp>
        <p:nvSpPr>
          <p:cNvPr id="4" name="Agenda items">
            <a:extLst>
              <a:ext uri="{FF2B5EF4-FFF2-40B4-BE49-F238E27FC236}">
                <a16:creationId xmlns:a16="http://schemas.microsoft.com/office/drawing/2014/main" id="{8CB8ECA5-D900-40B2-A476-4C980EDB2E7E}"/>
              </a:ext>
            </a:extLst>
          </p:cNvPr>
          <p:cNvSpPr txBox="1">
            <a:spLocks/>
          </p:cNvSpPr>
          <p:nvPr/>
        </p:nvSpPr>
        <p:spPr bwMode="gray">
          <a:xfrm>
            <a:off x="5605675" y="1362864"/>
            <a:ext cx="6116425" cy="4647714"/>
          </a:xfrm>
          <a:prstGeom prst="rect">
            <a:avLst/>
          </a:prstGeom>
        </p:spPr>
        <p:txBody>
          <a:bodyPr vert="horz" lIns="0" tIns="0" rIns="0" bIns="0" rtlCol="0">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kern="1200">
                <a:solidFill>
                  <a:schemeClr val="tx1"/>
                </a:solidFill>
                <a:latin typeface="Calibri" panose="020F0502020204030204" pitchFamily="34" charset="0"/>
                <a:ea typeface="+mn-ea"/>
                <a:cs typeface="Calibri" panose="020F0502020204030204" pitchFamily="34" charset="0"/>
              </a:defRPr>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kern="1200">
                <a:solidFill>
                  <a:schemeClr val="tx1"/>
                </a:solidFill>
                <a:latin typeface="Calibri" panose="020F0502020204030204" pitchFamily="34" charset="0"/>
                <a:ea typeface="+mn-ea"/>
                <a:cs typeface="Calibri" panose="020F0502020204030204" pitchFamily="34" charset="0"/>
              </a:defRPr>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Arial" pitchFamily="34" charset="0"/>
              <a:buChar char="–"/>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542925" lvl="2" indent="-263525">
              <a:lnSpc>
                <a:spcPct val="150000"/>
              </a:lnSpc>
              <a:buFont typeface="Wingdings" panose="05000000000000000000" pitchFamily="2" charset="2"/>
              <a:buChar char=""/>
            </a:pPr>
            <a:r>
              <a:rPr lang="pl-PL" sz="2000" dirty="0"/>
              <a:t>...</a:t>
            </a:r>
          </a:p>
          <a:p>
            <a:pPr marL="542925" lvl="2" indent="-263525">
              <a:lnSpc>
                <a:spcPct val="150000"/>
              </a:lnSpc>
              <a:buFont typeface="Wingdings" panose="05000000000000000000" pitchFamily="2" charset="2"/>
              <a:buChar char=""/>
            </a:pPr>
            <a:r>
              <a:rPr lang="pl-PL" sz="2000" dirty="0"/>
              <a:t>Plně paralelní nahrávání velkých objemů dat</a:t>
            </a:r>
          </a:p>
          <a:p>
            <a:pPr marL="542925" lvl="2" indent="-263525">
              <a:lnSpc>
                <a:spcPct val="150000"/>
              </a:lnSpc>
              <a:buFont typeface="Wingdings" panose="05000000000000000000" pitchFamily="2" charset="2"/>
              <a:buChar char=""/>
            </a:pPr>
            <a:r>
              <a:rPr lang="pl-PL" sz="2000" dirty="0"/>
              <a:t>Práce se všemi typy dat</a:t>
            </a:r>
          </a:p>
          <a:p>
            <a:pPr marL="542925" lvl="2" indent="-263525">
              <a:lnSpc>
                <a:spcPct val="150000"/>
              </a:lnSpc>
              <a:buFont typeface="Wingdings" panose="05000000000000000000" pitchFamily="2" charset="2"/>
              <a:buChar char=""/>
            </a:pPr>
            <a:r>
              <a:rPr lang="pl-PL" sz="2000" dirty="0"/>
              <a:t>Možnosti analýzy dat</a:t>
            </a:r>
          </a:p>
          <a:p>
            <a:pPr marL="542925" lvl="2" indent="-263525">
              <a:lnSpc>
                <a:spcPct val="150000"/>
              </a:lnSpc>
              <a:buFont typeface="Wingdings" panose="05000000000000000000" pitchFamily="2" charset="2"/>
              <a:buChar char=""/>
            </a:pPr>
            <a:r>
              <a:rPr lang="pl-PL" sz="2000" dirty="0"/>
              <a:t>Výkon při nahrávání malých dávek</a:t>
            </a:r>
          </a:p>
          <a:p>
            <a:pPr marL="542925" lvl="2" indent="-263525">
              <a:lnSpc>
                <a:spcPct val="150000"/>
              </a:lnSpc>
              <a:buFont typeface="Wingdings" panose="05000000000000000000" pitchFamily="2" charset="2"/>
              <a:buChar char=""/>
            </a:pPr>
            <a:r>
              <a:rPr lang="pl-PL" sz="2000" dirty="0"/>
              <a:t>Příklady administrace</a:t>
            </a:r>
          </a:p>
          <a:p>
            <a:pPr marL="542925" lvl="2" indent="-263525">
              <a:lnSpc>
                <a:spcPct val="150000"/>
              </a:lnSpc>
              <a:buFont typeface="Wingdings" panose="05000000000000000000" pitchFamily="2" charset="2"/>
              <a:buChar char=""/>
            </a:pPr>
            <a:r>
              <a:rPr lang="pl-PL" sz="2000" dirty="0"/>
              <a:t>Nová architektura sloupcového úložiště</a:t>
            </a:r>
          </a:p>
          <a:p>
            <a:pPr marL="542925" lvl="2" indent="-263525">
              <a:lnSpc>
                <a:spcPct val="150000"/>
              </a:lnSpc>
              <a:buFont typeface="Wingdings" panose="05000000000000000000" pitchFamily="2" charset="2"/>
              <a:buChar char=""/>
            </a:pPr>
            <a:r>
              <a:rPr lang="pl-PL" sz="2000" dirty="0"/>
              <a:t>Komprese N-Bit slovníku</a:t>
            </a:r>
          </a:p>
          <a:p>
            <a:pPr lvl="1">
              <a:lnSpc>
                <a:spcPct val="150000"/>
              </a:lnSpc>
            </a:pPr>
            <a:endParaRPr lang="pl-PL" sz="2000" dirty="0"/>
          </a:p>
        </p:txBody>
      </p:sp>
    </p:spTree>
    <p:extLst>
      <p:ext uri="{BB962C8B-B14F-4D97-AF65-F5344CB8AC3E}">
        <p14:creationId xmlns:p14="http://schemas.microsoft.com/office/powerpoint/2010/main" val="120733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4875096"/>
          </a:xfrm>
        </p:spPr>
        <p:txBody>
          <a:bodyPr>
            <a:noAutofit/>
          </a:bodyPr>
          <a:lstStyle/>
          <a:p>
            <a:pPr marL="722925" lvl="3" indent="-263525">
              <a:lnSpc>
                <a:spcPct val="150000"/>
              </a:lnSpc>
              <a:buFont typeface="Wingdings" panose="05000000000000000000" pitchFamily="2" charset="2"/>
              <a:buChar char=""/>
            </a:pPr>
            <a:endParaRPr lang="pl-PL" sz="18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nová architektura sloupcového úložiště</a:t>
            </a:r>
            <a:endParaRPr lang="en-US" sz="3200" dirty="0">
              <a:solidFill>
                <a:schemeClr val="accent2"/>
              </a:solidFill>
            </a:endParaRPr>
          </a:p>
        </p:txBody>
      </p:sp>
      <p:pic>
        <p:nvPicPr>
          <p:cNvPr id="4" name="Obrázek 3">
            <a:extLst>
              <a:ext uri="{FF2B5EF4-FFF2-40B4-BE49-F238E27FC236}">
                <a16:creationId xmlns:a16="http://schemas.microsoft.com/office/drawing/2014/main" id="{BA042568-7B5D-4B2A-86C8-D327A6FB0C39}"/>
              </a:ext>
            </a:extLst>
          </p:cNvPr>
          <p:cNvPicPr>
            <a:picLocks noChangeAspect="1"/>
          </p:cNvPicPr>
          <p:nvPr/>
        </p:nvPicPr>
        <p:blipFill>
          <a:blip r:embed="rId3"/>
          <a:stretch>
            <a:fillRect/>
          </a:stretch>
        </p:blipFill>
        <p:spPr>
          <a:xfrm>
            <a:off x="1777749" y="1123010"/>
            <a:ext cx="8637702" cy="5210616"/>
          </a:xfrm>
          <a:prstGeom prst="rect">
            <a:avLst/>
          </a:prstGeom>
        </p:spPr>
      </p:pic>
    </p:spTree>
    <p:extLst>
      <p:ext uri="{BB962C8B-B14F-4D97-AF65-F5344CB8AC3E}">
        <p14:creationId xmlns:p14="http://schemas.microsoft.com/office/powerpoint/2010/main" val="3034489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4875096"/>
          </a:xfrm>
        </p:spPr>
        <p:txBody>
          <a:bodyPr>
            <a:noAutofit/>
          </a:bodyPr>
          <a:lstStyle/>
          <a:p>
            <a:pPr marL="542925" lvl="2" indent="-263525">
              <a:lnSpc>
                <a:spcPct val="150000"/>
              </a:lnSpc>
              <a:buFont typeface="Wingdings" panose="05000000000000000000" pitchFamily="2" charset="2"/>
              <a:buChar char=""/>
            </a:pPr>
            <a:endParaRPr lang="pl-PL" sz="18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komprese N-Bit slovníku</a:t>
            </a:r>
            <a:endParaRPr lang="en-US" sz="3200" dirty="0">
              <a:solidFill>
                <a:schemeClr val="accent2"/>
              </a:solidFill>
            </a:endParaRPr>
          </a:p>
        </p:txBody>
      </p:sp>
      <p:pic>
        <p:nvPicPr>
          <p:cNvPr id="5" name="Obrázek 4">
            <a:extLst>
              <a:ext uri="{FF2B5EF4-FFF2-40B4-BE49-F238E27FC236}">
                <a16:creationId xmlns:a16="http://schemas.microsoft.com/office/drawing/2014/main" id="{B1C41205-A10B-47A6-852B-676EA1198BBD}"/>
              </a:ext>
            </a:extLst>
          </p:cNvPr>
          <p:cNvPicPr>
            <a:picLocks noChangeAspect="1"/>
          </p:cNvPicPr>
          <p:nvPr/>
        </p:nvPicPr>
        <p:blipFill>
          <a:blip r:embed="rId3"/>
          <a:stretch>
            <a:fillRect/>
          </a:stretch>
        </p:blipFill>
        <p:spPr>
          <a:xfrm>
            <a:off x="978534" y="1211721"/>
            <a:ext cx="10238106" cy="5167666"/>
          </a:xfrm>
          <a:prstGeom prst="rect">
            <a:avLst/>
          </a:prstGeom>
        </p:spPr>
      </p:pic>
    </p:spTree>
    <p:extLst>
      <p:ext uri="{BB962C8B-B14F-4D97-AF65-F5344CB8AC3E}">
        <p14:creationId xmlns:p14="http://schemas.microsoft.com/office/powerpoint/2010/main" val="3567204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plně paralelní nahrávání velkých objemů dat</a:t>
            </a:r>
            <a:endParaRPr lang="en-US" sz="3200" dirty="0">
              <a:solidFill>
                <a:schemeClr val="accent2"/>
              </a:solidFill>
            </a:endParaRPr>
          </a:p>
        </p:txBody>
      </p:sp>
      <p:pic>
        <p:nvPicPr>
          <p:cNvPr id="4" name="Obrázek 3">
            <a:extLst>
              <a:ext uri="{FF2B5EF4-FFF2-40B4-BE49-F238E27FC236}">
                <a16:creationId xmlns:a16="http://schemas.microsoft.com/office/drawing/2014/main" id="{50A11F8E-09B1-493D-AFF2-9DB8C600A17D}"/>
              </a:ext>
            </a:extLst>
          </p:cNvPr>
          <p:cNvPicPr>
            <a:picLocks noChangeAspect="1"/>
          </p:cNvPicPr>
          <p:nvPr/>
        </p:nvPicPr>
        <p:blipFill>
          <a:blip r:embed="rId3"/>
          <a:stretch>
            <a:fillRect/>
          </a:stretch>
        </p:blipFill>
        <p:spPr>
          <a:xfrm>
            <a:off x="1691650" y="1123010"/>
            <a:ext cx="8809900" cy="5182050"/>
          </a:xfrm>
          <a:prstGeom prst="rect">
            <a:avLst/>
          </a:prstGeom>
        </p:spPr>
      </p:pic>
    </p:spTree>
    <p:extLst>
      <p:ext uri="{BB962C8B-B14F-4D97-AF65-F5344CB8AC3E}">
        <p14:creationId xmlns:p14="http://schemas.microsoft.com/office/powerpoint/2010/main" val="3819247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výkon při nahrávání malých dávek</a:t>
            </a:r>
            <a:endParaRPr lang="en-US" sz="3200" dirty="0">
              <a:solidFill>
                <a:schemeClr val="accent2"/>
              </a:solidFill>
            </a:endParaRPr>
          </a:p>
        </p:txBody>
      </p:sp>
      <p:pic>
        <p:nvPicPr>
          <p:cNvPr id="6" name="Obrázek 5">
            <a:extLst>
              <a:ext uri="{FF2B5EF4-FFF2-40B4-BE49-F238E27FC236}">
                <a16:creationId xmlns:a16="http://schemas.microsoft.com/office/drawing/2014/main" id="{B3373D9C-B9DB-4AAF-9911-4D97325C4D1D}"/>
              </a:ext>
            </a:extLst>
          </p:cNvPr>
          <p:cNvPicPr>
            <a:picLocks noChangeAspect="1"/>
          </p:cNvPicPr>
          <p:nvPr/>
        </p:nvPicPr>
        <p:blipFill>
          <a:blip r:embed="rId3"/>
          <a:stretch>
            <a:fillRect/>
          </a:stretch>
        </p:blipFill>
        <p:spPr>
          <a:xfrm>
            <a:off x="1568743" y="1221166"/>
            <a:ext cx="9055714" cy="5061690"/>
          </a:xfrm>
          <a:prstGeom prst="rect">
            <a:avLst/>
          </a:prstGeom>
        </p:spPr>
      </p:pic>
    </p:spTree>
    <p:extLst>
      <p:ext uri="{BB962C8B-B14F-4D97-AF65-F5344CB8AC3E}">
        <p14:creationId xmlns:p14="http://schemas.microsoft.com/office/powerpoint/2010/main" val="445545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nahrávání velkoobjemových dat </a:t>
            </a:r>
            <a:endParaRPr lang="en-US" sz="3200" dirty="0">
              <a:solidFill>
                <a:schemeClr val="accent2"/>
              </a:solidFill>
            </a:endParaRPr>
          </a:p>
        </p:txBody>
      </p:sp>
      <p:pic>
        <p:nvPicPr>
          <p:cNvPr id="6" name="Obrázek 5">
            <a:extLst>
              <a:ext uri="{FF2B5EF4-FFF2-40B4-BE49-F238E27FC236}">
                <a16:creationId xmlns:a16="http://schemas.microsoft.com/office/drawing/2014/main" id="{5958E618-39BC-48FF-9A35-643F2F500CF7}"/>
              </a:ext>
            </a:extLst>
          </p:cNvPr>
          <p:cNvPicPr>
            <a:picLocks noChangeAspect="1"/>
          </p:cNvPicPr>
          <p:nvPr/>
        </p:nvPicPr>
        <p:blipFill>
          <a:blip r:embed="rId3"/>
          <a:stretch>
            <a:fillRect/>
          </a:stretch>
        </p:blipFill>
        <p:spPr>
          <a:xfrm>
            <a:off x="1333611" y="1142574"/>
            <a:ext cx="9525978" cy="5096958"/>
          </a:xfrm>
          <a:prstGeom prst="rect">
            <a:avLst/>
          </a:prstGeom>
        </p:spPr>
      </p:pic>
    </p:spTree>
    <p:extLst>
      <p:ext uri="{BB962C8B-B14F-4D97-AF65-F5344CB8AC3E}">
        <p14:creationId xmlns:p14="http://schemas.microsoft.com/office/powerpoint/2010/main" val="172715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škálování dotazů – hash partitioning</a:t>
            </a:r>
            <a:endParaRPr lang="en-US" sz="3200" dirty="0">
              <a:solidFill>
                <a:schemeClr val="accent2"/>
              </a:solidFill>
            </a:endParaRPr>
          </a:p>
        </p:txBody>
      </p:sp>
      <p:pic>
        <p:nvPicPr>
          <p:cNvPr id="6" name="Obrázek 5">
            <a:extLst>
              <a:ext uri="{FF2B5EF4-FFF2-40B4-BE49-F238E27FC236}">
                <a16:creationId xmlns:a16="http://schemas.microsoft.com/office/drawing/2014/main" id="{57A98238-0865-4FD6-844A-62D198A11ED6}"/>
              </a:ext>
            </a:extLst>
          </p:cNvPr>
          <p:cNvPicPr>
            <a:picLocks noChangeAspect="1"/>
          </p:cNvPicPr>
          <p:nvPr/>
        </p:nvPicPr>
        <p:blipFill>
          <a:blip r:embed="rId3"/>
          <a:stretch>
            <a:fillRect/>
          </a:stretch>
        </p:blipFill>
        <p:spPr>
          <a:xfrm>
            <a:off x="1456517" y="1123010"/>
            <a:ext cx="9280166" cy="5119148"/>
          </a:xfrm>
          <a:prstGeom prst="rect">
            <a:avLst/>
          </a:prstGeom>
        </p:spPr>
      </p:pic>
    </p:spTree>
    <p:extLst>
      <p:ext uri="{BB962C8B-B14F-4D97-AF65-F5344CB8AC3E}">
        <p14:creationId xmlns:p14="http://schemas.microsoft.com/office/powerpoint/2010/main" val="1212976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škálování dotazů – afinita dat</a:t>
            </a:r>
            <a:endParaRPr lang="en-US" sz="3200" dirty="0">
              <a:solidFill>
                <a:schemeClr val="accent2"/>
              </a:solidFill>
            </a:endParaRPr>
          </a:p>
        </p:txBody>
      </p:sp>
      <p:pic>
        <p:nvPicPr>
          <p:cNvPr id="6" name="Obrázek 5">
            <a:extLst>
              <a:ext uri="{FF2B5EF4-FFF2-40B4-BE49-F238E27FC236}">
                <a16:creationId xmlns:a16="http://schemas.microsoft.com/office/drawing/2014/main" id="{096000EA-FE62-487B-8CA0-A20D199B4E37}"/>
              </a:ext>
            </a:extLst>
          </p:cNvPr>
          <p:cNvPicPr>
            <a:picLocks noChangeAspect="1"/>
          </p:cNvPicPr>
          <p:nvPr/>
        </p:nvPicPr>
        <p:blipFill>
          <a:blip r:embed="rId3"/>
          <a:stretch>
            <a:fillRect/>
          </a:stretch>
        </p:blipFill>
        <p:spPr>
          <a:xfrm>
            <a:off x="808126" y="1208694"/>
            <a:ext cx="10576948" cy="4964294"/>
          </a:xfrm>
          <a:prstGeom prst="rect">
            <a:avLst/>
          </a:prstGeom>
        </p:spPr>
      </p:pic>
    </p:spTree>
    <p:extLst>
      <p:ext uri="{BB962C8B-B14F-4D97-AF65-F5344CB8AC3E}">
        <p14:creationId xmlns:p14="http://schemas.microsoft.com/office/powerpoint/2010/main" val="2850571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r>
              <a:rPr lang="pl-PL" sz="2000" dirty="0"/>
              <a:t>Sloupcová databáze navržena pro analytiku a datové sklady</a:t>
            </a:r>
          </a:p>
          <a:p>
            <a:pPr marL="542925" lvl="2" indent="-263525">
              <a:lnSpc>
                <a:spcPct val="150000"/>
              </a:lnSpc>
              <a:buFont typeface="Wingdings" panose="05000000000000000000" pitchFamily="2" charset="2"/>
              <a:buChar char=""/>
            </a:pPr>
            <a:r>
              <a:rPr lang="pl-PL" sz="2000" dirty="0"/>
              <a:t>10x – 1 000x rychlejší odpovědi ve srovnání s tradičními řádkovými databázemi</a:t>
            </a:r>
          </a:p>
          <a:p>
            <a:pPr marL="542925" lvl="2" indent="-263525">
              <a:lnSpc>
                <a:spcPct val="150000"/>
              </a:lnSpc>
              <a:buFont typeface="Wingdings" panose="05000000000000000000" pitchFamily="2" charset="2"/>
              <a:buChar char=""/>
            </a:pPr>
            <a:r>
              <a:rPr lang="pl-PL" sz="2000" dirty="0"/>
              <a:t>Výkonné importy a nahrávání dat </a:t>
            </a:r>
          </a:p>
          <a:p>
            <a:pPr marL="542925" lvl="2" indent="-263525">
              <a:lnSpc>
                <a:spcPct val="150000"/>
              </a:lnSpc>
              <a:buFont typeface="Wingdings" panose="05000000000000000000" pitchFamily="2" charset="2"/>
              <a:buChar char=""/>
            </a:pPr>
            <a:r>
              <a:rPr lang="pl-PL" sz="2000" dirty="0"/>
              <a:t>Může ukládat terabajty – petabajty dat (i nestrukturovaných)</a:t>
            </a:r>
          </a:p>
          <a:p>
            <a:pPr marL="542925" lvl="2" indent="-263525">
              <a:lnSpc>
                <a:spcPct val="150000"/>
              </a:lnSpc>
              <a:buFont typeface="Wingdings" panose="05000000000000000000" pitchFamily="2" charset="2"/>
              <a:buChar char=""/>
            </a:pPr>
            <a:r>
              <a:rPr lang="pl-PL" sz="2000" dirty="0"/>
              <a:t>Podporuje náročné ad-hoc dotazy a velké množství konkurenčních uživatelů</a:t>
            </a:r>
          </a:p>
          <a:p>
            <a:pPr marL="542925" lvl="2" indent="-263525">
              <a:lnSpc>
                <a:spcPct val="150000"/>
              </a:lnSpc>
              <a:buFont typeface="Wingdings" panose="05000000000000000000" pitchFamily="2" charset="2"/>
              <a:buChar char=""/>
            </a:pPr>
            <a:r>
              <a:rPr lang="pl-PL" sz="2000" dirty="0"/>
              <a:t>Mnoho možností nasazení a podpora pro HW a OS</a:t>
            </a:r>
          </a:p>
          <a:p>
            <a:pPr marL="542925" lvl="2" indent="-263525">
              <a:lnSpc>
                <a:spcPct val="150000"/>
              </a:lnSpc>
              <a:buFont typeface="Wingdings" panose="05000000000000000000" pitchFamily="2" charset="2"/>
              <a:buChar char=""/>
            </a:pPr>
            <a:r>
              <a:rPr lang="pl-PL" sz="2000" dirty="0"/>
              <a:t>Jednoduchá administrace s minimální nutností ladění</a:t>
            </a:r>
          </a:p>
          <a:p>
            <a:pPr lvl="1">
              <a:lnSpc>
                <a:spcPct val="150000"/>
              </a:lnSpc>
            </a:pPr>
            <a:endParaRPr lang="pl-PL" sz="2000" dirty="0"/>
          </a:p>
        </p:txBody>
      </p:sp>
      <p:sp>
        <p:nvSpPr>
          <p:cNvPr id="2" name="Agenda"/>
          <p:cNvSpPr>
            <a:spLocks noGrp="1"/>
          </p:cNvSpPr>
          <p:nvPr>
            <p:ph type="title"/>
          </p:nvPr>
        </p:nvSpPr>
        <p:spPr bwMode="gray">
          <a:xfrm>
            <a:off x="324000" y="307841"/>
            <a:ext cx="11545200" cy="756175"/>
          </a:xfrm>
        </p:spPr>
        <p:txBody>
          <a:bodyPr vert="horz" lIns="0" tIns="0" rIns="0" bIns="0" rtlCol="0" anchor="ctr" anchorCtr="0">
            <a:noAutofit/>
          </a:bodyPr>
          <a:lstStyle/>
          <a:p>
            <a:r>
              <a:rPr lang="pl-PL" sz="3200" dirty="0">
                <a:solidFill>
                  <a:schemeClr val="accent2"/>
                </a:solidFill>
              </a:rPr>
              <a:t>Produkt IQ v portfoliu SAP</a:t>
            </a:r>
            <a:endParaRPr lang="en-US" sz="3200" dirty="0">
              <a:solidFill>
                <a:schemeClr val="accent2"/>
              </a:solidFill>
            </a:endParaRPr>
          </a:p>
        </p:txBody>
      </p:sp>
      <p:pic>
        <p:nvPicPr>
          <p:cNvPr id="7170" name="Picture 2" descr="http://www.ipuzzlebiz.com/userimages/SAP_Data__Managemen_Portfolio.png?rand=1477485771">
            <a:extLst>
              <a:ext uri="{FF2B5EF4-FFF2-40B4-BE49-F238E27FC236}">
                <a16:creationId xmlns:a16="http://schemas.microsoft.com/office/drawing/2014/main" id="{368046E5-8C55-4103-80BB-660E2B2ED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006" y="2261626"/>
            <a:ext cx="8828764" cy="383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879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škálování dotazů – běh dotazu a DQP</a:t>
            </a:r>
            <a:endParaRPr lang="en-US" sz="3200" dirty="0">
              <a:solidFill>
                <a:schemeClr val="accent2"/>
              </a:solidFill>
            </a:endParaRPr>
          </a:p>
        </p:txBody>
      </p:sp>
      <p:pic>
        <p:nvPicPr>
          <p:cNvPr id="4" name="Obrázek 3">
            <a:extLst>
              <a:ext uri="{FF2B5EF4-FFF2-40B4-BE49-F238E27FC236}">
                <a16:creationId xmlns:a16="http://schemas.microsoft.com/office/drawing/2014/main" id="{F8902E12-AC54-4B6E-9D4E-1715B40A0FAD}"/>
              </a:ext>
            </a:extLst>
          </p:cNvPr>
          <p:cNvPicPr>
            <a:picLocks noChangeAspect="1"/>
          </p:cNvPicPr>
          <p:nvPr/>
        </p:nvPicPr>
        <p:blipFill>
          <a:blip r:embed="rId3"/>
          <a:stretch>
            <a:fillRect/>
          </a:stretch>
        </p:blipFill>
        <p:spPr>
          <a:xfrm>
            <a:off x="324000" y="1240714"/>
            <a:ext cx="11545200" cy="5045364"/>
          </a:xfrm>
          <a:prstGeom prst="rect">
            <a:avLst/>
          </a:prstGeom>
        </p:spPr>
      </p:pic>
    </p:spTree>
    <p:extLst>
      <p:ext uri="{BB962C8B-B14F-4D97-AF65-F5344CB8AC3E}">
        <p14:creationId xmlns:p14="http://schemas.microsoft.com/office/powerpoint/2010/main" val="3873998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LDAP autentifikace</a:t>
            </a:r>
            <a:endParaRPr lang="en-US" sz="3200" dirty="0">
              <a:solidFill>
                <a:schemeClr val="accent2"/>
              </a:solidFill>
            </a:endParaRPr>
          </a:p>
        </p:txBody>
      </p:sp>
      <p:pic>
        <p:nvPicPr>
          <p:cNvPr id="5" name="Obrázek 4">
            <a:extLst>
              <a:ext uri="{FF2B5EF4-FFF2-40B4-BE49-F238E27FC236}">
                <a16:creationId xmlns:a16="http://schemas.microsoft.com/office/drawing/2014/main" id="{A6B41A3E-E636-484D-B460-5DDB933B2562}"/>
              </a:ext>
            </a:extLst>
          </p:cNvPr>
          <p:cNvPicPr>
            <a:picLocks noChangeAspect="1"/>
          </p:cNvPicPr>
          <p:nvPr/>
        </p:nvPicPr>
        <p:blipFill>
          <a:blip r:embed="rId3"/>
          <a:stretch>
            <a:fillRect/>
          </a:stretch>
        </p:blipFill>
        <p:spPr>
          <a:xfrm>
            <a:off x="1525200" y="1169368"/>
            <a:ext cx="9142800" cy="4816416"/>
          </a:xfrm>
          <a:prstGeom prst="rect">
            <a:avLst/>
          </a:prstGeom>
        </p:spPr>
      </p:pic>
    </p:spTree>
    <p:extLst>
      <p:ext uri="{BB962C8B-B14F-4D97-AF65-F5344CB8AC3E}">
        <p14:creationId xmlns:p14="http://schemas.microsoft.com/office/powerpoint/2010/main" val="129033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role uživatelů</a:t>
            </a:r>
            <a:endParaRPr lang="en-US" sz="3200" dirty="0">
              <a:solidFill>
                <a:schemeClr val="accent2"/>
              </a:solidFill>
            </a:endParaRPr>
          </a:p>
        </p:txBody>
      </p:sp>
      <p:pic>
        <p:nvPicPr>
          <p:cNvPr id="4" name="Obrázek 3">
            <a:extLst>
              <a:ext uri="{FF2B5EF4-FFF2-40B4-BE49-F238E27FC236}">
                <a16:creationId xmlns:a16="http://schemas.microsoft.com/office/drawing/2014/main" id="{B6005995-2893-452A-9963-0971A275631F}"/>
              </a:ext>
            </a:extLst>
          </p:cNvPr>
          <p:cNvPicPr>
            <a:picLocks noChangeAspect="1"/>
          </p:cNvPicPr>
          <p:nvPr/>
        </p:nvPicPr>
        <p:blipFill>
          <a:blip r:embed="rId3"/>
          <a:stretch>
            <a:fillRect/>
          </a:stretch>
        </p:blipFill>
        <p:spPr>
          <a:xfrm>
            <a:off x="2035748" y="1312229"/>
            <a:ext cx="8121704" cy="4461554"/>
          </a:xfrm>
          <a:prstGeom prst="rect">
            <a:avLst/>
          </a:prstGeom>
        </p:spPr>
      </p:pic>
    </p:spTree>
    <p:extLst>
      <p:ext uri="{BB962C8B-B14F-4D97-AF65-F5344CB8AC3E}">
        <p14:creationId xmlns:p14="http://schemas.microsoft.com/office/powerpoint/2010/main" val="356448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multiplex</a:t>
            </a:r>
            <a:endParaRPr lang="en-US" sz="3200" dirty="0">
              <a:solidFill>
                <a:schemeClr val="accent2"/>
              </a:solidFill>
            </a:endParaRPr>
          </a:p>
        </p:txBody>
      </p:sp>
      <p:pic>
        <p:nvPicPr>
          <p:cNvPr id="4" name="Obrázek 3">
            <a:extLst>
              <a:ext uri="{FF2B5EF4-FFF2-40B4-BE49-F238E27FC236}">
                <a16:creationId xmlns:a16="http://schemas.microsoft.com/office/drawing/2014/main" id="{70B0A777-6E62-4E5C-AEA7-D94ECC500C4E}"/>
              </a:ext>
            </a:extLst>
          </p:cNvPr>
          <p:cNvPicPr>
            <a:picLocks noChangeAspect="1"/>
          </p:cNvPicPr>
          <p:nvPr/>
        </p:nvPicPr>
        <p:blipFill>
          <a:blip r:embed="rId3"/>
          <a:stretch>
            <a:fillRect/>
          </a:stretch>
        </p:blipFill>
        <p:spPr>
          <a:xfrm>
            <a:off x="1709230" y="1310578"/>
            <a:ext cx="8774740" cy="4917042"/>
          </a:xfrm>
          <a:prstGeom prst="rect">
            <a:avLst/>
          </a:prstGeom>
        </p:spPr>
      </p:pic>
    </p:spTree>
    <p:extLst>
      <p:ext uri="{BB962C8B-B14F-4D97-AF65-F5344CB8AC3E}">
        <p14:creationId xmlns:p14="http://schemas.microsoft.com/office/powerpoint/2010/main" val="410945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IQ – první inicializace</a:t>
            </a:r>
            <a:endParaRPr lang="en-US" sz="3200" dirty="0">
              <a:solidFill>
                <a:schemeClr val="accent2"/>
              </a:solidFill>
            </a:endParaRPr>
          </a:p>
        </p:txBody>
      </p:sp>
      <p:pic>
        <p:nvPicPr>
          <p:cNvPr id="4" name="Obrázek 3">
            <a:extLst>
              <a:ext uri="{FF2B5EF4-FFF2-40B4-BE49-F238E27FC236}">
                <a16:creationId xmlns:a16="http://schemas.microsoft.com/office/drawing/2014/main" id="{282CE8D9-6421-4ED7-B196-BD7E60408043}"/>
              </a:ext>
            </a:extLst>
          </p:cNvPr>
          <p:cNvPicPr>
            <a:picLocks noChangeAspect="1"/>
          </p:cNvPicPr>
          <p:nvPr/>
        </p:nvPicPr>
        <p:blipFill>
          <a:blip r:embed="rId3"/>
          <a:stretch>
            <a:fillRect/>
          </a:stretch>
        </p:blipFill>
        <p:spPr>
          <a:xfrm>
            <a:off x="3983552" y="1955061"/>
            <a:ext cx="7885648" cy="4074880"/>
          </a:xfrm>
          <a:prstGeom prst="rect">
            <a:avLst/>
          </a:prstGeom>
        </p:spPr>
      </p:pic>
    </p:spTree>
    <p:extLst>
      <p:ext uri="{BB962C8B-B14F-4D97-AF65-F5344CB8AC3E}">
        <p14:creationId xmlns:p14="http://schemas.microsoft.com/office/powerpoint/2010/main" val="1568965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7"/>
          </p:nvPr>
        </p:nvSpPr>
        <p:spPr/>
        <p:txBody>
          <a:bodyPr/>
          <a:lstStyle/>
          <a:p>
            <a:r>
              <a:rPr lang="en-US" dirty="0"/>
              <a:t>@</a:t>
            </a:r>
            <a:r>
              <a:rPr lang="en-US" dirty="0" err="1"/>
              <a:t>MDSapTech</a:t>
            </a:r>
            <a:endParaRPr lang="en-US" dirty="0"/>
          </a:p>
        </p:txBody>
      </p:sp>
      <p:sp>
        <p:nvSpPr>
          <p:cNvPr id="6" name="Text Placeholder 5"/>
          <p:cNvSpPr>
            <a:spLocks noGrp="1"/>
          </p:cNvSpPr>
          <p:nvPr>
            <p:ph type="body" sz="quarter" idx="28"/>
          </p:nvPr>
        </p:nvSpPr>
        <p:spPr>
          <a:xfrm>
            <a:off x="6518741" y="3565979"/>
            <a:ext cx="4323555" cy="225767"/>
          </a:xfrm>
        </p:spPr>
        <p:txBody>
          <a:bodyPr/>
          <a:lstStyle/>
          <a:p>
            <a:r>
              <a:rPr lang="en-US" dirty="0"/>
              <a:t>slideshare.net/</a:t>
            </a:r>
            <a:r>
              <a:rPr lang="en-US" dirty="0" err="1"/>
              <a:t>MDSapTech</a:t>
            </a:r>
            <a:endParaRPr lang="en-US" dirty="0"/>
          </a:p>
        </p:txBody>
      </p:sp>
      <p:sp>
        <p:nvSpPr>
          <p:cNvPr id="7" name="Text Placeholder 6"/>
          <p:cNvSpPr>
            <a:spLocks noGrp="1"/>
          </p:cNvSpPr>
          <p:nvPr>
            <p:ph type="body" sz="quarter" idx="29"/>
          </p:nvPr>
        </p:nvSpPr>
        <p:spPr>
          <a:xfrm>
            <a:off x="6518741" y="3915355"/>
            <a:ext cx="4323555" cy="225755"/>
          </a:xfrm>
        </p:spPr>
        <p:txBody>
          <a:bodyPr/>
          <a:lstStyle/>
          <a:p>
            <a:r>
              <a:rPr lang="en-US" dirty="0"/>
              <a:t>linkedin.com/company/</a:t>
            </a:r>
            <a:r>
              <a:rPr lang="en-US" dirty="0" err="1"/>
              <a:t>mdsap</a:t>
            </a:r>
            <a:endParaRPr lang="en-US" dirty="0"/>
          </a:p>
        </p:txBody>
      </p:sp>
      <p:sp>
        <p:nvSpPr>
          <p:cNvPr id="8" name="Text Placeholder 7"/>
          <p:cNvSpPr>
            <a:spLocks noGrp="1"/>
          </p:cNvSpPr>
          <p:nvPr>
            <p:ph type="body" sz="quarter" idx="30"/>
          </p:nvPr>
        </p:nvSpPr>
        <p:spPr>
          <a:xfrm>
            <a:off x="6130264" y="4333747"/>
            <a:ext cx="4712035" cy="287325"/>
          </a:xfrm>
        </p:spPr>
        <p:txBody>
          <a:bodyPr/>
          <a:lstStyle/>
          <a:p>
            <a:r>
              <a:rPr lang="en-US" b="0" dirty="0">
                <a:solidFill>
                  <a:srgbClr val="00B0F0"/>
                </a:solidFill>
              </a:rPr>
              <a:t>www.mdsaptech.</a:t>
            </a:r>
            <a:r>
              <a:rPr lang="cs-CZ" b="0" dirty="0" err="1">
                <a:solidFill>
                  <a:srgbClr val="00B0F0"/>
                </a:solidFill>
              </a:rPr>
              <a:t>cz</a:t>
            </a:r>
            <a:endParaRPr lang="en-US" b="0" dirty="0">
              <a:solidFill>
                <a:srgbClr val="00B0F0"/>
              </a:solidFill>
            </a:endParaRPr>
          </a:p>
        </p:txBody>
      </p:sp>
    </p:spTree>
    <p:extLst>
      <p:ext uri="{BB962C8B-B14F-4D97-AF65-F5344CB8AC3E}">
        <p14:creationId xmlns:p14="http://schemas.microsoft.com/office/powerpoint/2010/main" val="3401983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marL="542925" lvl="2" indent="-263525">
              <a:lnSpc>
                <a:spcPct val="150000"/>
              </a:lnSpc>
              <a:buFont typeface="Wingdings" panose="05000000000000000000" pitchFamily="2" charset="2"/>
              <a:buChar char=""/>
            </a:pPr>
            <a:r>
              <a:rPr lang="pl-PL" sz="2000" dirty="0"/>
              <a:t>Sloupcový databázový systém optimalizován pro analytiku a datové sklady</a:t>
            </a:r>
          </a:p>
          <a:p>
            <a:pPr marL="542925" lvl="2" indent="-263525">
              <a:lnSpc>
                <a:spcPct val="150000"/>
              </a:lnSpc>
              <a:buFont typeface="Wingdings" panose="05000000000000000000" pitchFamily="2" charset="2"/>
              <a:buChar char=""/>
            </a:pPr>
            <a:r>
              <a:rPr lang="pl-PL" sz="2000" dirty="0"/>
              <a:t>10x – 1 000x rychlejší odpovědi ve srovnání s tradičními řádkovými databázemi</a:t>
            </a:r>
          </a:p>
          <a:p>
            <a:pPr marL="542925" lvl="2" indent="-263525">
              <a:lnSpc>
                <a:spcPct val="150000"/>
              </a:lnSpc>
              <a:buFont typeface="Wingdings" panose="05000000000000000000" pitchFamily="2" charset="2"/>
              <a:buChar char=""/>
            </a:pPr>
            <a:r>
              <a:rPr lang="pl-PL" sz="2000" dirty="0"/>
              <a:t>Výkonné importy a nahrávání dat </a:t>
            </a:r>
          </a:p>
          <a:p>
            <a:pPr marL="542925" lvl="2" indent="-263525">
              <a:lnSpc>
                <a:spcPct val="150000"/>
              </a:lnSpc>
              <a:buFont typeface="Wingdings" panose="05000000000000000000" pitchFamily="2" charset="2"/>
              <a:buChar char=""/>
            </a:pPr>
            <a:r>
              <a:rPr lang="pl-PL" sz="2000" dirty="0"/>
              <a:t>Může ukládat terabajty – petabajty dat (i nestrukturovaných)</a:t>
            </a:r>
          </a:p>
          <a:p>
            <a:pPr marL="542925" lvl="2" indent="-263525">
              <a:lnSpc>
                <a:spcPct val="150000"/>
              </a:lnSpc>
              <a:buFont typeface="Wingdings" panose="05000000000000000000" pitchFamily="2" charset="2"/>
              <a:buChar char=""/>
            </a:pPr>
            <a:r>
              <a:rPr lang="pl-PL" sz="2000" dirty="0"/>
              <a:t>Podporuje náročné ad-hoc dotazy a velké množství konkurenčních uživatelů</a:t>
            </a:r>
          </a:p>
          <a:p>
            <a:pPr marL="542925" lvl="2" indent="-263525">
              <a:lnSpc>
                <a:spcPct val="150000"/>
              </a:lnSpc>
              <a:buFont typeface="Wingdings" panose="05000000000000000000" pitchFamily="2" charset="2"/>
              <a:buChar char=""/>
            </a:pPr>
            <a:r>
              <a:rPr lang="pl-PL" sz="2000" dirty="0"/>
              <a:t>Mnoho možností nasazení a podpora pro HW a OS</a:t>
            </a:r>
          </a:p>
          <a:p>
            <a:pPr marL="542925" lvl="2" indent="-263525">
              <a:lnSpc>
                <a:spcPct val="150000"/>
              </a:lnSpc>
              <a:buFont typeface="Wingdings" panose="05000000000000000000" pitchFamily="2" charset="2"/>
              <a:buChar char=""/>
            </a:pPr>
            <a:r>
              <a:rPr lang="pl-PL" sz="2000" dirty="0"/>
              <a:t>Jednoduchá administrace s minimální nutností ladění</a:t>
            </a:r>
          </a:p>
          <a:p>
            <a:pPr marL="542925" lvl="2" indent="-263525">
              <a:lnSpc>
                <a:spcPct val="150000"/>
              </a:lnSpc>
              <a:buFont typeface="Wingdings" panose="05000000000000000000" pitchFamily="2" charset="2"/>
              <a:buChar char=""/>
            </a:pPr>
            <a:r>
              <a:rPr lang="pl-PL" sz="2000" dirty="0"/>
              <a:t>Univerzální sklad dat pro všechny datové typy</a:t>
            </a:r>
          </a:p>
          <a:p>
            <a:pPr marL="542925" lvl="2" indent="-263525">
              <a:lnSpc>
                <a:spcPct val="150000"/>
              </a:lnSpc>
              <a:buFont typeface="Wingdings" panose="05000000000000000000" pitchFamily="2" charset="2"/>
              <a:buChar char=""/>
            </a:pPr>
            <a:endParaRPr lang="pl-PL" sz="2000" dirty="0"/>
          </a:p>
          <a:p>
            <a:pPr lvl="1">
              <a:lnSpc>
                <a:spcPct val="150000"/>
              </a:lnSpc>
            </a:pPr>
            <a:endParaRPr lang="pl-PL" sz="2000" dirty="0"/>
          </a:p>
        </p:txBody>
      </p:sp>
      <p:sp>
        <p:nvSpPr>
          <p:cNvPr id="2" name="Agenda"/>
          <p:cNvSpPr>
            <a:spLocks noGrp="1"/>
          </p:cNvSpPr>
          <p:nvPr>
            <p:ph type="title"/>
          </p:nvPr>
        </p:nvSpPr>
        <p:spPr bwMode="gray">
          <a:xfrm>
            <a:off x="324000" y="307841"/>
            <a:ext cx="11545200" cy="756175"/>
          </a:xfrm>
        </p:spPr>
        <p:txBody>
          <a:bodyPr vert="horz" lIns="0" tIns="0" rIns="0" bIns="0" rtlCol="0" anchor="ctr" anchorCtr="0">
            <a:noAutofit/>
          </a:bodyPr>
          <a:lstStyle/>
          <a:p>
            <a:r>
              <a:rPr lang="pl-PL" sz="3200" dirty="0">
                <a:solidFill>
                  <a:schemeClr val="accent2"/>
                </a:solidFill>
              </a:rPr>
              <a:t>Produkt IQ v portfoliu SAP</a:t>
            </a:r>
            <a:endParaRPr lang="en-US" sz="3200" dirty="0">
              <a:solidFill>
                <a:schemeClr val="accent2"/>
              </a:solidFill>
            </a:endParaRPr>
          </a:p>
        </p:txBody>
      </p:sp>
    </p:spTree>
    <p:extLst>
      <p:ext uri="{BB962C8B-B14F-4D97-AF65-F5344CB8AC3E}">
        <p14:creationId xmlns:p14="http://schemas.microsoft.com/office/powerpoint/2010/main" val="3775622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66925" y="1123010"/>
            <a:ext cx="11502275" cy="453919"/>
          </a:xfrm>
        </p:spPr>
        <p:txBody>
          <a:bodyPr>
            <a:noAutofit/>
          </a:bodyPr>
          <a:lstStyle/>
          <a:p>
            <a:pPr lvl="1">
              <a:lnSpc>
                <a:spcPct val="150000"/>
              </a:lnSpc>
            </a:pPr>
            <a:r>
              <a:rPr lang="pl-PL" sz="2000" dirty="0"/>
              <a:t>Platform Edition (ASPE): </a:t>
            </a:r>
            <a:r>
              <a:rPr lang="en-US" sz="2000" dirty="0"/>
              <a:t>SAP ASE, SAP IQ</a:t>
            </a:r>
            <a:r>
              <a:rPr lang="cs-CZ" sz="2000" dirty="0"/>
              <a:t> a </a:t>
            </a:r>
            <a:r>
              <a:rPr lang="en-US" sz="2000" dirty="0"/>
              <a:t>SAP Replication Server</a:t>
            </a: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 edice</a:t>
            </a:r>
            <a:endParaRPr lang="en-US" sz="3200" dirty="0">
              <a:solidFill>
                <a:schemeClr val="accent2"/>
              </a:solidFill>
            </a:endParaRPr>
          </a:p>
        </p:txBody>
      </p:sp>
      <p:pic>
        <p:nvPicPr>
          <p:cNvPr id="5" name="Obrázek 4">
            <a:extLst>
              <a:ext uri="{FF2B5EF4-FFF2-40B4-BE49-F238E27FC236}">
                <a16:creationId xmlns:a16="http://schemas.microsoft.com/office/drawing/2014/main" id="{9DF49A0A-9EE7-4C64-A93F-96806E07B9EC}"/>
              </a:ext>
            </a:extLst>
          </p:cNvPr>
          <p:cNvPicPr>
            <a:picLocks noChangeAspect="1"/>
          </p:cNvPicPr>
          <p:nvPr/>
        </p:nvPicPr>
        <p:blipFill>
          <a:blip r:embed="rId3"/>
          <a:stretch>
            <a:fillRect/>
          </a:stretch>
        </p:blipFill>
        <p:spPr>
          <a:xfrm>
            <a:off x="1475443" y="1573560"/>
            <a:ext cx="9074820" cy="2798724"/>
          </a:xfrm>
          <a:prstGeom prst="rect">
            <a:avLst/>
          </a:prstGeom>
        </p:spPr>
      </p:pic>
      <p:pic>
        <p:nvPicPr>
          <p:cNvPr id="4" name="Obrázek 3">
            <a:extLst>
              <a:ext uri="{FF2B5EF4-FFF2-40B4-BE49-F238E27FC236}">
                <a16:creationId xmlns:a16="http://schemas.microsoft.com/office/drawing/2014/main" id="{244C5A1A-38B6-4110-9FD6-ABC367353716}"/>
              </a:ext>
            </a:extLst>
          </p:cNvPr>
          <p:cNvPicPr>
            <a:picLocks noChangeAspect="1"/>
          </p:cNvPicPr>
          <p:nvPr/>
        </p:nvPicPr>
        <p:blipFill>
          <a:blip r:embed="rId4"/>
          <a:stretch>
            <a:fillRect/>
          </a:stretch>
        </p:blipFill>
        <p:spPr>
          <a:xfrm>
            <a:off x="3043362" y="4297496"/>
            <a:ext cx="6106476" cy="2562092"/>
          </a:xfrm>
          <a:prstGeom prst="rect">
            <a:avLst/>
          </a:prstGeom>
        </p:spPr>
      </p:pic>
    </p:spTree>
    <p:extLst>
      <p:ext uri="{BB962C8B-B14F-4D97-AF65-F5344CB8AC3E}">
        <p14:creationId xmlns:p14="http://schemas.microsoft.com/office/powerpoint/2010/main" val="3857187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 options</a:t>
            </a:r>
            <a:endParaRPr lang="en-US" sz="3200" dirty="0">
              <a:solidFill>
                <a:schemeClr val="accent2"/>
              </a:solidFill>
            </a:endParaRPr>
          </a:p>
        </p:txBody>
      </p:sp>
      <p:pic>
        <p:nvPicPr>
          <p:cNvPr id="4" name="Obrázek 3">
            <a:extLst>
              <a:ext uri="{FF2B5EF4-FFF2-40B4-BE49-F238E27FC236}">
                <a16:creationId xmlns:a16="http://schemas.microsoft.com/office/drawing/2014/main" id="{2A1D52DF-E8AF-4F85-A61A-5E8C30FE02BC}"/>
              </a:ext>
            </a:extLst>
          </p:cNvPr>
          <p:cNvPicPr>
            <a:picLocks noChangeAspect="1"/>
          </p:cNvPicPr>
          <p:nvPr/>
        </p:nvPicPr>
        <p:blipFill>
          <a:blip r:embed="rId3"/>
          <a:stretch>
            <a:fillRect/>
          </a:stretch>
        </p:blipFill>
        <p:spPr>
          <a:xfrm>
            <a:off x="1835690" y="1188962"/>
            <a:ext cx="8523794" cy="801772"/>
          </a:xfrm>
          <a:prstGeom prst="rect">
            <a:avLst/>
          </a:prstGeom>
        </p:spPr>
      </p:pic>
      <p:pic>
        <p:nvPicPr>
          <p:cNvPr id="6" name="Obrázek 5">
            <a:extLst>
              <a:ext uri="{FF2B5EF4-FFF2-40B4-BE49-F238E27FC236}">
                <a16:creationId xmlns:a16="http://schemas.microsoft.com/office/drawing/2014/main" id="{53A508C8-C658-4189-9A65-FD47FDA63C5B}"/>
              </a:ext>
            </a:extLst>
          </p:cNvPr>
          <p:cNvPicPr>
            <a:picLocks noChangeAspect="1"/>
          </p:cNvPicPr>
          <p:nvPr/>
        </p:nvPicPr>
        <p:blipFill>
          <a:blip r:embed="rId4"/>
          <a:stretch>
            <a:fillRect/>
          </a:stretch>
        </p:blipFill>
        <p:spPr>
          <a:xfrm>
            <a:off x="1835690" y="2167858"/>
            <a:ext cx="8523794" cy="4575692"/>
          </a:xfrm>
          <a:prstGeom prst="rect">
            <a:avLst/>
          </a:prstGeom>
        </p:spPr>
      </p:pic>
    </p:spTree>
    <p:extLst>
      <p:ext uri="{BB962C8B-B14F-4D97-AF65-F5344CB8AC3E}">
        <p14:creationId xmlns:p14="http://schemas.microsoft.com/office/powerpoint/2010/main" val="3369565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 plánované směry vývoje</a:t>
            </a:r>
            <a:endParaRPr lang="en-US" sz="3200" dirty="0">
              <a:solidFill>
                <a:schemeClr val="accent2"/>
              </a:solidFill>
            </a:endParaRPr>
          </a:p>
        </p:txBody>
      </p:sp>
      <p:sp>
        <p:nvSpPr>
          <p:cNvPr id="9" name="Text Placeholder 7">
            <a:extLst>
              <a:ext uri="{FF2B5EF4-FFF2-40B4-BE49-F238E27FC236}">
                <a16:creationId xmlns:a16="http://schemas.microsoft.com/office/drawing/2014/main" id="{6D42C76B-FF53-481C-AB6B-B1D585B6BAD2}"/>
              </a:ext>
            </a:extLst>
          </p:cNvPr>
          <p:cNvSpPr txBox="1">
            <a:spLocks/>
          </p:cNvSpPr>
          <p:nvPr/>
        </p:nvSpPr>
        <p:spPr>
          <a:xfrm>
            <a:off x="504000" y="1834664"/>
            <a:ext cx="3338084" cy="3564000"/>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a:t>Extreme scale</a:t>
            </a:r>
          </a:p>
          <a:p>
            <a:pPr lvl="1"/>
            <a:r>
              <a:rPr lang="en-US" sz="1400"/>
              <a:t>Enhanced support for distributed file systems, such as GPFS</a:t>
            </a:r>
          </a:p>
          <a:p>
            <a:pPr lvl="1"/>
            <a:r>
              <a:rPr lang="en-US" sz="1400"/>
              <a:t>Increase of the maximum database file-size limit from 4TB to 100TB</a:t>
            </a:r>
          </a:p>
          <a:p>
            <a:pPr lvl="1"/>
            <a:r>
              <a:rPr lang="en-US" sz="1400"/>
              <a:t>Ability to export data in zipped format</a:t>
            </a:r>
          </a:p>
          <a:p>
            <a:pPr lvl="1"/>
            <a:r>
              <a:rPr lang="en-US" sz="1400"/>
              <a:t>New polymorphic table functions to simplify the development of in-database analytics libraries</a:t>
            </a:r>
          </a:p>
          <a:p>
            <a:r>
              <a:rPr lang="en-US" sz="1400"/>
              <a:t>Data center operations</a:t>
            </a:r>
          </a:p>
          <a:p>
            <a:pPr lvl="1"/>
            <a:r>
              <a:rPr lang="en-US" sz="1400"/>
              <a:t>Improved security</a:t>
            </a:r>
          </a:p>
          <a:p>
            <a:pPr lvl="1"/>
            <a:r>
              <a:rPr lang="en-US" sz="1400"/>
              <a:t>User-defined mutexes and semaphores</a:t>
            </a:r>
          </a:p>
          <a:p>
            <a:pPr lvl="1"/>
            <a:r>
              <a:rPr lang="en-US" sz="1400"/>
              <a:t>SAP IQ Cockpit for graphical IQ monitoring and administration activities</a:t>
            </a:r>
            <a:endParaRPr lang="en-US" sz="1400" dirty="0"/>
          </a:p>
        </p:txBody>
      </p:sp>
      <p:sp>
        <p:nvSpPr>
          <p:cNvPr id="10" name="Text Placeholder 7">
            <a:extLst>
              <a:ext uri="{FF2B5EF4-FFF2-40B4-BE49-F238E27FC236}">
                <a16:creationId xmlns:a16="http://schemas.microsoft.com/office/drawing/2014/main" id="{4EBE14E5-5FC9-4716-B459-F871875C1F3C}"/>
              </a:ext>
            </a:extLst>
          </p:cNvPr>
          <p:cNvSpPr txBox="1">
            <a:spLocks/>
          </p:cNvSpPr>
          <p:nvPr/>
        </p:nvSpPr>
        <p:spPr>
          <a:xfrm>
            <a:off x="4366935" y="1834664"/>
            <a:ext cx="3337200" cy="3564000"/>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a:t>Extreme scale</a:t>
            </a:r>
          </a:p>
          <a:p>
            <a:pPr lvl="1"/>
            <a:r>
              <a:rPr lang="en-US" sz="1400"/>
              <a:t>Performance improvements and other enhancements to operational utilities, such as database consistency checker (DBCC)</a:t>
            </a:r>
          </a:p>
          <a:p>
            <a:pPr lvl="1"/>
            <a:r>
              <a:rPr lang="en-US" sz="1400"/>
              <a:t>Additional server side diagnostics for enhanced monitoring and supportability</a:t>
            </a:r>
          </a:p>
          <a:p>
            <a:pPr lvl="1"/>
            <a:r>
              <a:rPr lang="en-US" sz="1400"/>
              <a:t>Improved query performance</a:t>
            </a:r>
          </a:p>
          <a:p>
            <a:r>
              <a:rPr lang="en-US" sz="1400"/>
              <a:t>SAP software ecosystem integration</a:t>
            </a:r>
          </a:p>
          <a:p>
            <a:pPr lvl="1"/>
            <a:r>
              <a:rPr lang="en-US" sz="1400"/>
              <a:t>SAP HANA dynamic tiering: BACKINT interface performance improvements</a:t>
            </a:r>
          </a:p>
          <a:p>
            <a:pPr lvl="1"/>
            <a:r>
              <a:rPr lang="en-US" sz="1400"/>
              <a:t>SAP HANA dynamic tiering: heterogeneous multistore tables</a:t>
            </a:r>
          </a:p>
          <a:p>
            <a:pPr lvl="1"/>
            <a:r>
              <a:rPr lang="en-US" sz="1400"/>
              <a:t>SAP HANA dynamic tiering: new system views for better diagnostics</a:t>
            </a:r>
          </a:p>
          <a:p>
            <a:endParaRPr lang="en-US" sz="1400" dirty="0"/>
          </a:p>
        </p:txBody>
      </p:sp>
      <p:sp>
        <p:nvSpPr>
          <p:cNvPr id="11" name="Text Placeholder 7">
            <a:extLst>
              <a:ext uri="{FF2B5EF4-FFF2-40B4-BE49-F238E27FC236}">
                <a16:creationId xmlns:a16="http://schemas.microsoft.com/office/drawing/2014/main" id="{F0811BCC-CBFE-4996-A30D-0A8AB193468F}"/>
              </a:ext>
            </a:extLst>
          </p:cNvPr>
          <p:cNvSpPr txBox="1">
            <a:spLocks/>
          </p:cNvSpPr>
          <p:nvPr/>
        </p:nvSpPr>
        <p:spPr>
          <a:xfrm>
            <a:off x="8213501" y="1834664"/>
            <a:ext cx="3337200" cy="3564000"/>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Calibri" panose="020F0502020204030204" pitchFamily="34" charset="0"/>
                <a:ea typeface="+mn-ea"/>
                <a:cs typeface="Calibri" panose="020F0502020204030204" pitchFamily="34" charset="0"/>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Calibri" panose="020F0502020204030204" pitchFamily="34" charset="0"/>
                <a:ea typeface="+mn-ea"/>
                <a:cs typeface="Calibri" panose="020F0502020204030204" pitchFamily="34" charset="0"/>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Calibri" panose="020F0502020204030204" pitchFamily="34" charset="0"/>
                <a:ea typeface="+mn-ea"/>
                <a:cs typeface="Calibri" panose="020F0502020204030204" pitchFamily="34"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a:t>Extreme scale</a:t>
            </a:r>
          </a:p>
          <a:p>
            <a:pPr lvl="1"/>
            <a:r>
              <a:rPr lang="en-US" sz="1400"/>
              <a:t>Ability to load data into SAP IQ from Apache Parquet files</a:t>
            </a:r>
          </a:p>
          <a:p>
            <a:pPr lvl="1"/>
            <a:r>
              <a:rPr lang="en-US" sz="1400"/>
              <a:t>Continued enhancements to server side diagnostics</a:t>
            </a:r>
          </a:p>
          <a:p>
            <a:r>
              <a:rPr lang="en-US" sz="1400"/>
              <a:t>SAP software ecosystem integration</a:t>
            </a:r>
          </a:p>
          <a:p>
            <a:pPr lvl="1"/>
            <a:r>
              <a:rPr lang="en-US" sz="1400"/>
              <a:t>SAP HANA dynamic tiering: 7-digit TIMESTAMP</a:t>
            </a:r>
          </a:p>
          <a:p>
            <a:pPr lvl="1"/>
            <a:r>
              <a:rPr lang="en-US" sz="1400"/>
              <a:t>SAP HANA dynamic tiering: direct connect to extended storage server for improved administration</a:t>
            </a:r>
          </a:p>
          <a:p>
            <a:pPr lvl="1"/>
            <a:r>
              <a:rPr lang="en-US" sz="1400"/>
              <a:t>SAP HANA dynamic tiering: asynchronous table replicas</a:t>
            </a:r>
          </a:p>
          <a:p>
            <a:pPr lvl="1"/>
            <a:endParaRPr lang="en-US" sz="1400" dirty="0"/>
          </a:p>
        </p:txBody>
      </p:sp>
      <p:sp>
        <p:nvSpPr>
          <p:cNvPr id="12" name="Rectangle 18">
            <a:extLst>
              <a:ext uri="{FF2B5EF4-FFF2-40B4-BE49-F238E27FC236}">
                <a16:creationId xmlns:a16="http://schemas.microsoft.com/office/drawing/2014/main" id="{5F65F0B4-E543-42BC-AB52-16778FEB72FE}"/>
              </a:ext>
            </a:extLst>
          </p:cNvPr>
          <p:cNvSpPr/>
          <p:nvPr/>
        </p:nvSpPr>
        <p:spPr bwMode="gray">
          <a:xfrm>
            <a:off x="8183147" y="1260871"/>
            <a:ext cx="3618000" cy="449896"/>
          </a:xfrm>
          <a:prstGeom prst="rect">
            <a:avLst/>
          </a:prstGeom>
          <a:solidFill>
            <a:schemeClr val="accent3">
              <a:lumMod val="60000"/>
              <a:lumOff val="40000"/>
            </a:schemeClr>
          </a:solidFill>
          <a:ln w="6350" algn="ctr">
            <a:noFill/>
            <a:miter lim="800000"/>
            <a:headEnd/>
            <a:tailEnd/>
          </a:ln>
        </p:spPr>
        <p:txBody>
          <a:bodyPr lIns="251942" tIns="71983" rIns="89979" bIns="71983" rtlCol="0" anchor="ctr"/>
          <a:lstStyle/>
          <a:p>
            <a:pPr defTabSz="914217" fontAlgn="base">
              <a:lnSpc>
                <a:spcPts val="1500"/>
              </a:lnSpc>
              <a:spcAft>
                <a:spcPct val="0"/>
              </a:spcAft>
              <a:buClr>
                <a:srgbClr val="F0AB00"/>
              </a:buClr>
              <a:buSzPct val="80000"/>
              <a:defRPr/>
            </a:pPr>
            <a:r>
              <a:rPr lang="en-US" sz="1200" b="1" kern="0" dirty="0">
                <a:solidFill>
                  <a:schemeClr val="bg1"/>
                </a:solidFill>
                <a:ea typeface="Arial Unicode MS" pitchFamily="34" charset="-128"/>
                <a:cs typeface="Arial Unicode MS" pitchFamily="34" charset="-128"/>
              </a:rPr>
              <a:t>2019 – Product direction</a:t>
            </a:r>
            <a:r>
              <a:rPr lang="en-US" sz="1200" b="1" kern="0" baseline="30000" dirty="0">
                <a:solidFill>
                  <a:schemeClr val="bg1"/>
                </a:solidFill>
                <a:ea typeface="Arial Unicode MS" pitchFamily="34" charset="-128"/>
                <a:cs typeface="Arial Unicode MS" pitchFamily="34" charset="-128"/>
              </a:rPr>
              <a:t>1</a:t>
            </a:r>
            <a:endParaRPr lang="en-US" sz="1200" b="1" kern="0" dirty="0">
              <a:solidFill>
                <a:schemeClr val="bg1"/>
              </a:solidFill>
              <a:ea typeface="Arial Unicode MS" pitchFamily="34" charset="-128"/>
              <a:cs typeface="Arial Unicode MS" pitchFamily="34" charset="-128"/>
            </a:endParaRPr>
          </a:p>
        </p:txBody>
      </p:sp>
      <p:sp>
        <p:nvSpPr>
          <p:cNvPr id="13" name="Rectangle 17">
            <a:extLst>
              <a:ext uri="{FF2B5EF4-FFF2-40B4-BE49-F238E27FC236}">
                <a16:creationId xmlns:a16="http://schemas.microsoft.com/office/drawing/2014/main" id="{400D230A-5FEE-49A8-AF05-2AC65A83E1C8}"/>
              </a:ext>
            </a:extLst>
          </p:cNvPr>
          <p:cNvSpPr/>
          <p:nvPr/>
        </p:nvSpPr>
        <p:spPr bwMode="gray">
          <a:xfrm>
            <a:off x="504001" y="1260871"/>
            <a:ext cx="3616258" cy="449896"/>
          </a:xfrm>
          <a:prstGeom prst="rect">
            <a:avLst/>
          </a:prstGeom>
          <a:solidFill>
            <a:schemeClr val="accent3">
              <a:lumMod val="75000"/>
            </a:schemeClr>
          </a:solidFill>
          <a:ln w="6350" algn="ctr">
            <a:noFill/>
            <a:miter lim="800000"/>
            <a:headEnd/>
            <a:tailEnd/>
          </a:ln>
        </p:spPr>
        <p:txBody>
          <a:bodyPr lIns="179958" tIns="71983" rIns="89979" bIns="71983" rtlCol="0" anchor="ctr"/>
          <a:lstStyle/>
          <a:p>
            <a:pPr defTabSz="914217" fontAlgn="base">
              <a:lnSpc>
                <a:spcPts val="1500"/>
              </a:lnSpc>
              <a:spcAft>
                <a:spcPct val="0"/>
              </a:spcAft>
              <a:buClr>
                <a:srgbClr val="F0AB00"/>
              </a:buClr>
              <a:buSzPct val="80000"/>
              <a:defRPr/>
            </a:pPr>
            <a:r>
              <a:rPr lang="en-US" sz="1200" b="1" kern="0" dirty="0">
                <a:solidFill>
                  <a:schemeClr val="bg1"/>
                </a:solidFill>
                <a:ea typeface="Arial Unicode MS" pitchFamily="34" charset="-128"/>
                <a:cs typeface="Arial Unicode MS" pitchFamily="34" charset="-128"/>
              </a:rPr>
              <a:t>Recent innovations</a:t>
            </a:r>
          </a:p>
        </p:txBody>
      </p:sp>
      <p:sp>
        <p:nvSpPr>
          <p:cNvPr id="14" name="Rectangle 19">
            <a:extLst>
              <a:ext uri="{FF2B5EF4-FFF2-40B4-BE49-F238E27FC236}">
                <a16:creationId xmlns:a16="http://schemas.microsoft.com/office/drawing/2014/main" id="{CA960128-946A-487A-B197-C02FB02DA63B}"/>
              </a:ext>
            </a:extLst>
          </p:cNvPr>
          <p:cNvSpPr/>
          <p:nvPr/>
        </p:nvSpPr>
        <p:spPr bwMode="gray">
          <a:xfrm>
            <a:off x="4339567" y="1260871"/>
            <a:ext cx="3618000" cy="449896"/>
          </a:xfrm>
          <a:prstGeom prst="rect">
            <a:avLst/>
          </a:prstGeom>
          <a:solidFill>
            <a:schemeClr val="accent3"/>
          </a:solidFill>
          <a:ln w="6350" algn="ctr">
            <a:noFill/>
            <a:miter lim="800000"/>
            <a:headEnd/>
            <a:tailEnd/>
          </a:ln>
        </p:spPr>
        <p:txBody>
          <a:bodyPr lIns="251942" tIns="71983" rIns="89979" bIns="71983" rtlCol="0" anchor="ctr"/>
          <a:lstStyle/>
          <a:p>
            <a:pPr lvl="0" defTabSz="914217" fontAlgn="base">
              <a:lnSpc>
                <a:spcPts val="1500"/>
              </a:lnSpc>
              <a:spcAft>
                <a:spcPct val="0"/>
              </a:spcAft>
              <a:buClr>
                <a:srgbClr val="F0AB00"/>
              </a:buClr>
              <a:buSzPct val="80000"/>
              <a:defRPr/>
            </a:pPr>
            <a:r>
              <a:rPr lang="en-US" sz="1200" b="1" kern="0" spc="-30" dirty="0">
                <a:solidFill>
                  <a:schemeClr val="bg1"/>
                </a:solidFill>
                <a:ea typeface="Arial Unicode MS" pitchFamily="34" charset="-128"/>
                <a:cs typeface="Arial Unicode MS" pitchFamily="34" charset="-128"/>
              </a:rPr>
              <a:t> 2018 – Planned innovations</a:t>
            </a:r>
            <a:r>
              <a:rPr lang="en-US" sz="1200" b="1" kern="0" spc="-30" baseline="30000" dirty="0">
                <a:solidFill>
                  <a:schemeClr val="bg1"/>
                </a:solidFill>
                <a:ea typeface="Arial Unicode MS" pitchFamily="34" charset="-128"/>
                <a:cs typeface="Arial Unicode MS" pitchFamily="34" charset="-128"/>
              </a:rPr>
              <a:t>1</a:t>
            </a:r>
            <a:endParaRPr kumimoji="0" lang="en-US" sz="1200" b="1" i="0" u="none" strike="noStrike" kern="0" cap="none" spc="-3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5" name="Oval 121">
            <a:extLst>
              <a:ext uri="{FF2B5EF4-FFF2-40B4-BE49-F238E27FC236}">
                <a16:creationId xmlns:a16="http://schemas.microsoft.com/office/drawing/2014/main" id="{B47602DF-E9F7-4BED-ABB4-F79B38F0E052}"/>
              </a:ext>
            </a:extLst>
          </p:cNvPr>
          <p:cNvSpPr>
            <a:spLocks noChangeArrowheads="1"/>
          </p:cNvSpPr>
          <p:nvPr>
            <p:custDataLst>
              <p:tags r:id="rId1"/>
            </p:custDataLst>
          </p:nvPr>
        </p:nvSpPr>
        <p:spPr bwMode="gray">
          <a:xfrm rot="5400000">
            <a:off x="4017077" y="1329983"/>
            <a:ext cx="719833" cy="311674"/>
          </a:xfrm>
          <a:prstGeom prst="triangle">
            <a:avLst/>
          </a:prstGeom>
          <a:solidFill>
            <a:schemeClr val="accent3">
              <a:lumMod val="50000"/>
            </a:schemeClr>
          </a:solidFill>
          <a:ln w="57150">
            <a:solidFill>
              <a:srgbClr val="FFFFFF"/>
            </a:solidFill>
            <a:miter lim="800000"/>
            <a:headEnd/>
            <a:tailEnd/>
          </a:ln>
          <a:effectLst/>
        </p:spPr>
        <p:txBody>
          <a:bodyPr wrap="none" anchor="ctr"/>
          <a:lstStyle/>
          <a:p>
            <a:pPr defTabSz="914217">
              <a:spcBef>
                <a:spcPct val="25000"/>
              </a:spcBef>
              <a:buClr>
                <a:srgbClr val="0076CB"/>
              </a:buClr>
              <a:buSzPct val="85000"/>
              <a:defRPr/>
            </a:pPr>
            <a:endParaRPr lang="en-US" sz="1600" b="1" kern="0" dirty="0">
              <a:solidFill>
                <a:srgbClr val="0076CB"/>
              </a:solidFill>
            </a:endParaRPr>
          </a:p>
        </p:txBody>
      </p:sp>
      <p:sp>
        <p:nvSpPr>
          <p:cNvPr id="16" name="Oval 121">
            <a:extLst>
              <a:ext uri="{FF2B5EF4-FFF2-40B4-BE49-F238E27FC236}">
                <a16:creationId xmlns:a16="http://schemas.microsoft.com/office/drawing/2014/main" id="{7DC8ADFD-BC16-42EF-868C-3C9013D1004A}"/>
              </a:ext>
            </a:extLst>
          </p:cNvPr>
          <p:cNvSpPr>
            <a:spLocks noChangeArrowheads="1"/>
          </p:cNvSpPr>
          <p:nvPr>
            <p:custDataLst>
              <p:tags r:id="rId2"/>
            </p:custDataLst>
          </p:nvPr>
        </p:nvSpPr>
        <p:spPr bwMode="gray">
          <a:xfrm rot="5400000">
            <a:off x="7856630" y="1334009"/>
            <a:ext cx="719833" cy="303621"/>
          </a:xfrm>
          <a:prstGeom prst="triangle">
            <a:avLst/>
          </a:prstGeom>
          <a:solidFill>
            <a:schemeClr val="accent3">
              <a:lumMod val="50000"/>
            </a:schemeClr>
          </a:solidFill>
          <a:ln w="57150">
            <a:solidFill>
              <a:srgbClr val="FFFFFF"/>
            </a:solidFill>
            <a:miter lim="800000"/>
            <a:headEnd/>
            <a:tailEnd/>
          </a:ln>
          <a:effectLst/>
        </p:spPr>
        <p:txBody>
          <a:bodyPr wrap="none" anchor="ctr"/>
          <a:lstStyle/>
          <a:p>
            <a:pPr defTabSz="914217">
              <a:spcBef>
                <a:spcPct val="25000"/>
              </a:spcBef>
              <a:buClr>
                <a:srgbClr val="0076CB"/>
              </a:buClr>
              <a:buSzPct val="85000"/>
              <a:defRPr/>
            </a:pPr>
            <a:endParaRPr lang="en-US" sz="1600" b="1" kern="0" dirty="0">
              <a:solidFill>
                <a:srgbClr val="0076CB"/>
              </a:solidFill>
            </a:endParaRPr>
          </a:p>
        </p:txBody>
      </p:sp>
    </p:spTree>
    <p:extLst>
      <p:ext uri="{BB962C8B-B14F-4D97-AF65-F5344CB8AC3E}">
        <p14:creationId xmlns:p14="http://schemas.microsoft.com/office/powerpoint/2010/main" val="2876079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24000" y="1392354"/>
            <a:ext cx="11545200" cy="3832705"/>
          </a:xfrm>
        </p:spPr>
        <p:txBody>
          <a:bodyPr>
            <a:noAutofit/>
          </a:bodyPr>
          <a:lstStyle/>
          <a:p>
            <a:pPr lvl="1">
              <a:lnSpc>
                <a:spcPct val="150000"/>
              </a:lnSpc>
            </a:pPr>
            <a:endParaRPr lang="pl-PL" sz="2000" dirty="0"/>
          </a:p>
        </p:txBody>
      </p:sp>
      <p:sp>
        <p:nvSpPr>
          <p:cNvPr id="2" name="Agenda"/>
          <p:cNvSpPr>
            <a:spLocks noGrp="1"/>
          </p:cNvSpPr>
          <p:nvPr>
            <p:ph type="title"/>
          </p:nvPr>
        </p:nvSpPr>
        <p:spPr bwMode="gray"/>
        <p:txBody>
          <a:bodyPr vert="horz" lIns="0" tIns="0" rIns="0" bIns="0" rtlCol="0" anchor="ctr" anchorCtr="0">
            <a:noAutofit/>
          </a:bodyPr>
          <a:lstStyle/>
          <a:p>
            <a:r>
              <a:rPr lang="pl-PL" sz="3200" dirty="0">
                <a:solidFill>
                  <a:schemeClr val="accent2"/>
                </a:solidFill>
              </a:rPr>
              <a:t>Produkt IQ v portfoliu SAP – statistiky</a:t>
            </a:r>
            <a:endParaRPr lang="en-US" sz="3200" dirty="0">
              <a:solidFill>
                <a:schemeClr val="accent2"/>
              </a:solidFill>
            </a:endParaRPr>
          </a:p>
        </p:txBody>
      </p:sp>
      <p:pic>
        <p:nvPicPr>
          <p:cNvPr id="4" name="Obrázek 3">
            <a:extLst>
              <a:ext uri="{FF2B5EF4-FFF2-40B4-BE49-F238E27FC236}">
                <a16:creationId xmlns:a16="http://schemas.microsoft.com/office/drawing/2014/main" id="{82BEE5A3-0D97-49CE-B356-1B146C23F3A7}"/>
              </a:ext>
            </a:extLst>
          </p:cNvPr>
          <p:cNvPicPr>
            <a:picLocks noChangeAspect="1"/>
          </p:cNvPicPr>
          <p:nvPr/>
        </p:nvPicPr>
        <p:blipFill>
          <a:blip r:embed="rId3"/>
          <a:stretch>
            <a:fillRect/>
          </a:stretch>
        </p:blipFill>
        <p:spPr>
          <a:xfrm>
            <a:off x="8529269" y="1397097"/>
            <a:ext cx="2974350" cy="4613568"/>
          </a:xfrm>
          <a:prstGeom prst="rect">
            <a:avLst/>
          </a:prstGeom>
        </p:spPr>
      </p:pic>
      <p:pic>
        <p:nvPicPr>
          <p:cNvPr id="7" name="Obrázek 6">
            <a:extLst>
              <a:ext uri="{FF2B5EF4-FFF2-40B4-BE49-F238E27FC236}">
                <a16:creationId xmlns:a16="http://schemas.microsoft.com/office/drawing/2014/main" id="{E68659E7-745E-4E99-AFDB-B964E851FFAF}"/>
              </a:ext>
            </a:extLst>
          </p:cNvPr>
          <p:cNvPicPr>
            <a:picLocks noChangeAspect="1"/>
          </p:cNvPicPr>
          <p:nvPr/>
        </p:nvPicPr>
        <p:blipFill>
          <a:blip r:embed="rId4"/>
          <a:stretch>
            <a:fillRect/>
          </a:stretch>
        </p:blipFill>
        <p:spPr>
          <a:xfrm>
            <a:off x="324000" y="2750891"/>
            <a:ext cx="7601232" cy="3259774"/>
          </a:xfrm>
          <a:prstGeom prst="rect">
            <a:avLst/>
          </a:prstGeom>
        </p:spPr>
      </p:pic>
    </p:spTree>
    <p:extLst>
      <p:ext uri="{BB962C8B-B14F-4D97-AF65-F5344CB8AC3E}">
        <p14:creationId xmlns:p14="http://schemas.microsoft.com/office/powerpoint/2010/main" val="1463264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v8Gz2Xn60e1etP08woSN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v8Gz2Xn60e1etP08woSNw"/>
</p:tagLst>
</file>

<file path=ppt/theme/theme1.xml><?xml version="1.0" encoding="utf-8"?>
<a:theme xmlns:a="http://schemas.openxmlformats.org/drawingml/2006/main" name="SAP_2013_16x9_v1.2">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C107C48A-2304-4B21-8254-4AE2EB4C52BE}">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
  <TotalTime>27903</TotalTime>
  <Words>2788</Words>
  <Application>Microsoft Office PowerPoint</Application>
  <PresentationFormat>Vlastní</PresentationFormat>
  <Paragraphs>557</Paragraphs>
  <Slides>45</Slides>
  <Notes>43</Notes>
  <HiddenSlides>3</HiddenSlides>
  <MMClips>0</MMClips>
  <ScaleCrop>false</ScaleCrop>
  <HeadingPairs>
    <vt:vector size="6" baseType="variant">
      <vt:variant>
        <vt:lpstr>Použitá písma</vt:lpstr>
      </vt:variant>
      <vt:variant>
        <vt:i4>9</vt:i4>
      </vt:variant>
      <vt:variant>
        <vt:lpstr>Motiv</vt:lpstr>
      </vt:variant>
      <vt:variant>
        <vt:i4>1</vt:i4>
      </vt:variant>
      <vt:variant>
        <vt:lpstr>Nadpisy snímků</vt:lpstr>
      </vt:variant>
      <vt:variant>
        <vt:i4>45</vt:i4>
      </vt:variant>
    </vt:vector>
  </HeadingPairs>
  <TitlesOfParts>
    <vt:vector size="55" baseType="lpstr">
      <vt:lpstr>MS PGothic</vt:lpstr>
      <vt:lpstr>Arial</vt:lpstr>
      <vt:lpstr>Arial Black</vt:lpstr>
      <vt:lpstr>Arial Unicode MS</vt:lpstr>
      <vt:lpstr>Calibri</vt:lpstr>
      <vt:lpstr>Courier New</vt:lpstr>
      <vt:lpstr>Symbol</vt:lpstr>
      <vt:lpstr>Wingdings</vt:lpstr>
      <vt:lpstr>Wingdings</vt:lpstr>
      <vt:lpstr>SAP_2013_16x9_v1.2</vt:lpstr>
      <vt:lpstr>Co je nového ve světě databází SAP/Sybase Část 1: SAP IQ </vt:lpstr>
      <vt:lpstr>Databázové produkty SAP</vt:lpstr>
      <vt:lpstr>Agenda prezentace SAP IQ</vt:lpstr>
      <vt:lpstr>Produkt IQ v portfoliu SAP</vt:lpstr>
      <vt:lpstr>Produkt IQ v portfoliu SAP</vt:lpstr>
      <vt:lpstr>Produkt IQ v portfoliu SAP – edice</vt:lpstr>
      <vt:lpstr>Produkt IQ v portfoliu SAP – options</vt:lpstr>
      <vt:lpstr>Produkt IQ v portfoliu SAP – plánované směry vývoje</vt:lpstr>
      <vt:lpstr>Produkt IQ v portfoliu SAP – statistiky</vt:lpstr>
      <vt:lpstr>Produkt IQ v portfoliu SAP – výzvy</vt:lpstr>
      <vt:lpstr>Produkt IQ v portfoliu SAP – klíčové trendy</vt:lpstr>
      <vt:lpstr>Produkt IQ v portfoliu SAP – klíčové trendy</vt:lpstr>
      <vt:lpstr>Produkt IQ v portfoliu SAP – klíčové trendy</vt:lpstr>
      <vt:lpstr>Produkt IQ v portfoliu SAP - architektura</vt:lpstr>
      <vt:lpstr>Produkt IQ v portfoliu SAP - architektura</vt:lpstr>
      <vt:lpstr>Produkt IQ v portfoliu SAP – historický vývoj</vt:lpstr>
      <vt:lpstr>Produkt IQ jako součást ASPE</vt:lpstr>
      <vt:lpstr>Produkt IQ v portfoliu SAP HANA</vt:lpstr>
      <vt:lpstr>Produkt IQ v portfoliu SAP HANA</vt:lpstr>
      <vt:lpstr>Produkt IQ v portfoliu SAP HANA</vt:lpstr>
      <vt:lpstr>IQ verze 16.0</vt:lpstr>
      <vt:lpstr>IQ verze 16.0 IQ verze 16.1</vt:lpstr>
      <vt:lpstr>IQ verze 16.0 IQ verze 16.1</vt:lpstr>
      <vt:lpstr>IQ 16.0 - první vydání (platí i pro SP01)</vt:lpstr>
      <vt:lpstr>IQ 16.0 - první vydání (platí i pro SP01)</vt:lpstr>
      <vt:lpstr>IQ 16.0 – SP02</vt:lpstr>
      <vt:lpstr>IQ 16.0 – SP03 a další</vt:lpstr>
      <vt:lpstr>IQ 16.0 – SP08</vt:lpstr>
      <vt:lpstr>IQ 16.0 – SP10</vt:lpstr>
      <vt:lpstr>IQ 16.0 – SP11</vt:lpstr>
      <vt:lpstr>Požadavky zákazníka</vt:lpstr>
      <vt:lpstr>Požadavky zákazníka Odpovědi SAP</vt:lpstr>
      <vt:lpstr>IQ – nová architektura sloupcového úložiště</vt:lpstr>
      <vt:lpstr>IQ – komprese N-Bit slovníku</vt:lpstr>
      <vt:lpstr>IQ – plně paralelní nahrávání velkých objemů dat</vt:lpstr>
      <vt:lpstr>IQ – výkon při nahrávání malých dávek</vt:lpstr>
      <vt:lpstr>IQ – nahrávání velkoobjemových dat </vt:lpstr>
      <vt:lpstr>IQ – škálování dotazů – hash partitioning</vt:lpstr>
      <vt:lpstr>IQ – škálování dotazů – afinita dat</vt:lpstr>
      <vt:lpstr>IQ – škálování dotazů – běh dotazu a DQP</vt:lpstr>
      <vt:lpstr>IQ – LDAP autentifikace</vt:lpstr>
      <vt:lpstr>IQ – role uživatelů</vt:lpstr>
      <vt:lpstr>IQ – multiplex</vt:lpstr>
      <vt:lpstr>IQ – první inicializace</vt:lpstr>
      <vt:lpstr>Prezentace aplikace PowerPoint</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783</cp:revision>
  <dcterms:created xsi:type="dcterms:W3CDTF">2013-10-24T13:04:55Z</dcterms:created>
  <dcterms:modified xsi:type="dcterms:W3CDTF">2018-11-08T09:04:04Z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